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59"/>
  </p:notesMasterIdLst>
  <p:sldIdLst>
    <p:sldId id="256" r:id="rId2"/>
    <p:sldId id="257" r:id="rId3"/>
    <p:sldId id="258" r:id="rId4"/>
    <p:sldId id="264" r:id="rId5"/>
    <p:sldId id="266" r:id="rId6"/>
    <p:sldId id="267" r:id="rId7"/>
    <p:sldId id="269" r:id="rId8"/>
    <p:sldId id="270" r:id="rId9"/>
    <p:sldId id="331" r:id="rId10"/>
    <p:sldId id="313" r:id="rId11"/>
    <p:sldId id="271" r:id="rId12"/>
    <p:sldId id="328" r:id="rId13"/>
    <p:sldId id="273" r:id="rId14"/>
    <p:sldId id="274" r:id="rId15"/>
    <p:sldId id="275" r:id="rId16"/>
    <p:sldId id="276" r:id="rId17"/>
    <p:sldId id="277" r:id="rId18"/>
    <p:sldId id="278" r:id="rId19"/>
    <p:sldId id="348" r:id="rId20"/>
    <p:sldId id="282" r:id="rId21"/>
    <p:sldId id="281" r:id="rId22"/>
    <p:sldId id="335" r:id="rId23"/>
    <p:sldId id="338" r:id="rId24"/>
    <p:sldId id="346" r:id="rId25"/>
    <p:sldId id="284" r:id="rId26"/>
    <p:sldId id="283" r:id="rId27"/>
    <p:sldId id="325" r:id="rId28"/>
    <p:sldId id="285" r:id="rId29"/>
    <p:sldId id="286" r:id="rId30"/>
    <p:sldId id="287" r:id="rId31"/>
    <p:sldId id="288" r:id="rId32"/>
    <p:sldId id="289" r:id="rId33"/>
    <p:sldId id="290" r:id="rId34"/>
    <p:sldId id="291" r:id="rId35"/>
    <p:sldId id="292" r:id="rId36"/>
    <p:sldId id="308" r:id="rId37"/>
    <p:sldId id="293" r:id="rId38"/>
    <p:sldId id="312" r:id="rId39"/>
    <p:sldId id="309" r:id="rId40"/>
    <p:sldId id="324" r:id="rId41"/>
    <p:sldId id="330" r:id="rId42"/>
    <p:sldId id="294" r:id="rId43"/>
    <p:sldId id="295" r:id="rId44"/>
    <p:sldId id="320" r:id="rId45"/>
    <p:sldId id="296" r:id="rId46"/>
    <p:sldId id="336" r:id="rId47"/>
    <p:sldId id="321" r:id="rId48"/>
    <p:sldId id="334" r:id="rId49"/>
    <p:sldId id="339" r:id="rId50"/>
    <p:sldId id="340" r:id="rId51"/>
    <p:sldId id="341" r:id="rId52"/>
    <p:sldId id="303" r:id="rId53"/>
    <p:sldId id="347" r:id="rId54"/>
    <p:sldId id="297" r:id="rId55"/>
    <p:sldId id="298" r:id="rId56"/>
    <p:sldId id="299" r:id="rId57"/>
    <p:sldId id="300" r:id="rId5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12"/>
    <p:restoredTop sz="91144"/>
  </p:normalViewPr>
  <p:slideViewPr>
    <p:cSldViewPr snapToGrid="0" snapToObjects="1">
      <p:cViewPr varScale="1">
        <p:scale>
          <a:sx n="82" d="100"/>
          <a:sy n="82" d="100"/>
        </p:scale>
        <p:origin x="9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10"/>
            <c:invertIfNegative val="0"/>
            <c:bubble3D val="0"/>
            <c:spPr>
              <a:solidFill>
                <a:schemeClr val="accent1"/>
              </a:solidFill>
              <a:ln>
                <a:noFill/>
              </a:ln>
              <a:effectLst/>
            </c:spPr>
            <c:extLst>
              <c:ext xmlns:c16="http://schemas.microsoft.com/office/drawing/2014/chart" uri="{C3380CC4-5D6E-409C-BE32-E72D297353CC}">
                <c16:uniqueId val="{00000003-4F9A-E84F-B065-9B9BC450EEA6}"/>
              </c:ext>
            </c:extLst>
          </c:dPt>
          <c:dLbls>
            <c:dLbl>
              <c:idx val="7"/>
              <c:layout>
                <c:manualLayout>
                  <c:x val="-2.3924839833087595E-2"/>
                  <c:y val="6.500975058002182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DAF-2C44-BBD5-4CD9CD5A8FF2}"/>
                </c:ext>
              </c:extLst>
            </c:dLbl>
            <c:spPr>
              <a:noFill/>
              <a:ln>
                <a:noFill/>
              </a:ln>
              <a:effectLst/>
            </c:spPr>
            <c:txPr>
              <a:bodyPr rot="-5400000" spcFirstLastPara="1" vertOverflow="clip" horzOverflow="clip" vert="horz" wrap="square" lIns="38100" tIns="19050" rIns="38100" bIns="19050" anchor="ctr" anchorCtr="1">
                <a:spAutoFit/>
              </a:bodyPr>
              <a:lstStyle/>
              <a:p>
                <a:pPr>
                  <a:defRPr sz="18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Sheet1!$A$2:$A$15</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Sheet1!$B$2:$B$15</c:f>
              <c:numCache>
                <c:formatCode>0.00%</c:formatCode>
                <c:ptCount val="14"/>
                <c:pt idx="0">
                  <c:v>0.95440000000000003</c:v>
                </c:pt>
                <c:pt idx="1">
                  <c:v>0.95220000000000005</c:v>
                </c:pt>
                <c:pt idx="2">
                  <c:v>0.95379999999999998</c:v>
                </c:pt>
                <c:pt idx="3">
                  <c:v>0.94789999999999996</c:v>
                </c:pt>
                <c:pt idx="4">
                  <c:v>0.9667</c:v>
                </c:pt>
                <c:pt idx="5">
                  <c:v>0.95760000000000001</c:v>
                </c:pt>
                <c:pt idx="6">
                  <c:v>0.97150000000000003</c:v>
                </c:pt>
                <c:pt idx="7">
                  <c:v>0.9829</c:v>
                </c:pt>
                <c:pt idx="8">
                  <c:v>0.96489999999999998</c:v>
                </c:pt>
                <c:pt idx="9" formatCode="0%">
                  <c:v>0.97</c:v>
                </c:pt>
                <c:pt idx="10">
                  <c:v>0.97719999999999996</c:v>
                </c:pt>
                <c:pt idx="11">
                  <c:v>0.96970000000000001</c:v>
                </c:pt>
                <c:pt idx="12">
                  <c:v>0.98</c:v>
                </c:pt>
                <c:pt idx="13">
                  <c:v>0.96</c:v>
                </c:pt>
              </c:numCache>
            </c:numRef>
          </c:val>
          <c:extLst>
            <c:ext xmlns:c16="http://schemas.microsoft.com/office/drawing/2014/chart" uri="{C3380CC4-5D6E-409C-BE32-E72D297353CC}">
              <c16:uniqueId val="{00000000-4F9A-E84F-B065-9B9BC450EEA6}"/>
            </c:ext>
          </c:extLst>
        </c:ser>
        <c:dLbls>
          <c:dLblPos val="outEnd"/>
          <c:showLegendKey val="0"/>
          <c:showVal val="1"/>
          <c:showCatName val="0"/>
          <c:showSerName val="0"/>
          <c:showPercent val="0"/>
          <c:showBubbleSize val="0"/>
        </c:dLbls>
        <c:gapWidth val="444"/>
        <c:overlap val="-90"/>
        <c:axId val="3980976"/>
        <c:axId val="58071440"/>
      </c:barChart>
      <c:catAx>
        <c:axId val="39809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cap="all" spc="120" normalizeH="0" baseline="0">
                <a:solidFill>
                  <a:schemeClr val="tx1">
                    <a:lumMod val="65000"/>
                    <a:lumOff val="35000"/>
                  </a:schemeClr>
                </a:solidFill>
                <a:latin typeface="+mn-lt"/>
                <a:ea typeface="+mn-ea"/>
                <a:cs typeface="+mn-cs"/>
              </a:defRPr>
            </a:pPr>
            <a:endParaRPr lang="en-US"/>
          </a:p>
        </c:txPr>
        <c:crossAx val="58071440"/>
        <c:crosses val="autoZero"/>
        <c:auto val="1"/>
        <c:lblAlgn val="ctr"/>
        <c:lblOffset val="100"/>
        <c:noMultiLvlLbl val="0"/>
      </c:catAx>
      <c:valAx>
        <c:axId val="58071440"/>
        <c:scaling>
          <c:orientation val="minMax"/>
        </c:scaling>
        <c:delete val="1"/>
        <c:axPos val="l"/>
        <c:numFmt formatCode="0.00%" sourceLinked="1"/>
        <c:majorTickMark val="none"/>
        <c:minorTickMark val="none"/>
        <c:tickLblPos val="nextTo"/>
        <c:crossAx val="39809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Sales Tax</c:v>
                </c:pt>
              </c:strCache>
            </c:strRef>
          </c:tx>
          <c:spPr>
            <a:solidFill>
              <a:schemeClr val="accent1"/>
            </a:solidFill>
            <a:ln>
              <a:noFill/>
            </a:ln>
            <a:effectLst/>
          </c:spPr>
          <c:invertIfNegative val="0"/>
          <c:dPt>
            <c:idx val="11"/>
            <c:invertIfNegative val="0"/>
            <c:bubble3D val="0"/>
            <c:spPr>
              <a:solidFill>
                <a:schemeClr val="accent1"/>
              </a:solidFill>
              <a:ln>
                <a:noFill/>
              </a:ln>
              <a:effectLst/>
            </c:spPr>
            <c:extLst>
              <c:ext xmlns:c16="http://schemas.microsoft.com/office/drawing/2014/chart" uri="{C3380CC4-5D6E-409C-BE32-E72D297353CC}">
                <c16:uniqueId val="{00000003-C100-AC48-B343-B2EC5B0F4B73}"/>
              </c:ext>
            </c:extLst>
          </c:dPt>
          <c:dPt>
            <c:idx val="12"/>
            <c:invertIfNegative val="0"/>
            <c:bubble3D val="0"/>
            <c:spPr>
              <a:solidFill>
                <a:schemeClr val="accent1"/>
              </a:solidFill>
              <a:ln>
                <a:noFill/>
              </a:ln>
              <a:effectLst/>
            </c:spPr>
            <c:extLst>
              <c:ext xmlns:c16="http://schemas.microsoft.com/office/drawing/2014/chart" uri="{C3380CC4-5D6E-409C-BE32-E72D297353CC}">
                <c16:uniqueId val="{00000005-C100-AC48-B343-B2EC5B0F4B73}"/>
              </c:ext>
            </c:extLst>
          </c:dPt>
          <c:dPt>
            <c:idx val="13"/>
            <c:invertIfNegative val="0"/>
            <c:bubble3D val="0"/>
            <c:spPr>
              <a:solidFill>
                <a:schemeClr val="accent1"/>
              </a:solidFill>
              <a:ln>
                <a:noFill/>
              </a:ln>
              <a:effectLst/>
            </c:spPr>
            <c:extLst>
              <c:ext xmlns:c16="http://schemas.microsoft.com/office/drawing/2014/chart" uri="{C3380CC4-5D6E-409C-BE32-E72D297353CC}">
                <c16:uniqueId val="{00000006-C100-AC48-B343-B2EC5B0F4B73}"/>
              </c:ext>
            </c:extLst>
          </c:dPt>
          <c:cat>
            <c:numRef>
              <c:f>Sheet1!$A$2:$A$18</c:f>
              <c:numCache>
                <c:formatCode>General</c:formatCode>
                <c:ptCount val="17"/>
                <c:pt idx="0">
                  <c:v>8</c:v>
                </c:pt>
                <c:pt idx="1">
                  <c:v>9</c:v>
                </c:pt>
                <c:pt idx="2">
                  <c:v>10</c:v>
                </c:pt>
                <c:pt idx="3">
                  <c:v>11</c:v>
                </c:pt>
                <c:pt idx="4">
                  <c:v>12</c:v>
                </c:pt>
                <c:pt idx="5">
                  <c:v>13</c:v>
                </c:pt>
                <c:pt idx="6">
                  <c:v>14</c:v>
                </c:pt>
                <c:pt idx="7">
                  <c:v>15</c:v>
                </c:pt>
                <c:pt idx="8">
                  <c:v>16</c:v>
                </c:pt>
                <c:pt idx="9">
                  <c:v>17</c:v>
                </c:pt>
                <c:pt idx="10">
                  <c:v>18</c:v>
                </c:pt>
                <c:pt idx="11">
                  <c:v>19</c:v>
                </c:pt>
                <c:pt idx="12">
                  <c:v>20</c:v>
                </c:pt>
                <c:pt idx="13">
                  <c:v>21</c:v>
                </c:pt>
                <c:pt idx="14">
                  <c:v>22</c:v>
                </c:pt>
                <c:pt idx="15">
                  <c:v>23</c:v>
                </c:pt>
                <c:pt idx="16">
                  <c:v>24</c:v>
                </c:pt>
              </c:numCache>
            </c:numRef>
          </c:cat>
          <c:val>
            <c:numRef>
              <c:f>Sheet1!$B$2:$B$18</c:f>
              <c:numCache>
                <c:formatCode>#,##0</c:formatCode>
                <c:ptCount val="17"/>
                <c:pt idx="0">
                  <c:v>282986</c:v>
                </c:pt>
                <c:pt idx="1">
                  <c:v>331387</c:v>
                </c:pt>
                <c:pt idx="2">
                  <c:v>323386</c:v>
                </c:pt>
                <c:pt idx="3">
                  <c:v>319849</c:v>
                </c:pt>
                <c:pt idx="4">
                  <c:v>253592</c:v>
                </c:pt>
                <c:pt idx="5">
                  <c:v>252690</c:v>
                </c:pt>
                <c:pt idx="6">
                  <c:v>266995</c:v>
                </c:pt>
                <c:pt idx="7">
                  <c:v>304362</c:v>
                </c:pt>
                <c:pt idx="8">
                  <c:v>328945</c:v>
                </c:pt>
                <c:pt idx="9">
                  <c:v>344957</c:v>
                </c:pt>
                <c:pt idx="10">
                  <c:v>371660</c:v>
                </c:pt>
                <c:pt idx="11">
                  <c:v>412728</c:v>
                </c:pt>
                <c:pt idx="12">
                  <c:v>442252</c:v>
                </c:pt>
                <c:pt idx="13">
                  <c:v>497292</c:v>
                </c:pt>
                <c:pt idx="14">
                  <c:v>509724</c:v>
                </c:pt>
                <c:pt idx="15">
                  <c:v>694019</c:v>
                </c:pt>
                <c:pt idx="16">
                  <c:v>838942</c:v>
                </c:pt>
              </c:numCache>
            </c:numRef>
          </c:val>
          <c:extLst>
            <c:ext xmlns:c16="http://schemas.microsoft.com/office/drawing/2014/chart" uri="{C3380CC4-5D6E-409C-BE32-E72D297353CC}">
              <c16:uniqueId val="{00000000-C100-AC48-B343-B2EC5B0F4B73}"/>
            </c:ext>
          </c:extLst>
        </c:ser>
        <c:dLbls>
          <c:showLegendKey val="0"/>
          <c:showVal val="0"/>
          <c:showCatName val="0"/>
          <c:showSerName val="0"/>
          <c:showPercent val="0"/>
          <c:showBubbleSize val="0"/>
        </c:dLbls>
        <c:gapWidth val="219"/>
        <c:overlap val="-27"/>
        <c:axId val="1160768"/>
        <c:axId val="1163136"/>
      </c:barChart>
      <c:catAx>
        <c:axId val="1160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163136"/>
        <c:crosses val="autoZero"/>
        <c:auto val="1"/>
        <c:lblAlgn val="ctr"/>
        <c:lblOffset val="100"/>
        <c:noMultiLvlLbl val="0"/>
      </c:catAx>
      <c:valAx>
        <c:axId val="11631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1607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Expenditure</c:v>
                </c:pt>
              </c:strCache>
            </c:strRef>
          </c:tx>
          <c:spPr>
            <a:solidFill>
              <a:schemeClr val="accent1"/>
            </a:solidFill>
            <a:ln>
              <a:noFill/>
            </a:ln>
            <a:effectLst/>
          </c:spPr>
          <c:invertIfNegative val="0"/>
          <c:cat>
            <c:strRef>
              <c:f>Sheet1!$A$2:$A$8</c:f>
              <c:strCache>
                <c:ptCount val="7"/>
                <c:pt idx="0">
                  <c:v>Police</c:v>
                </c:pt>
                <c:pt idx="1">
                  <c:v>Public Works</c:v>
                </c:pt>
                <c:pt idx="2">
                  <c:v>Administration</c:v>
                </c:pt>
                <c:pt idx="3">
                  <c:v>Festival Grounds</c:v>
                </c:pt>
                <c:pt idx="4">
                  <c:v>Board of Aldermen</c:v>
                </c:pt>
                <c:pt idx="5">
                  <c:v>Recreation </c:v>
                </c:pt>
                <c:pt idx="6">
                  <c:v>Powell Bill</c:v>
                </c:pt>
              </c:strCache>
            </c:strRef>
          </c:cat>
          <c:val>
            <c:numRef>
              <c:f>Sheet1!$B$2:$B$8</c:f>
              <c:numCache>
                <c:formatCode>"$"#,##0_);[Red]\("$"#,##0\)</c:formatCode>
                <c:ptCount val="7"/>
                <c:pt idx="0">
                  <c:v>1500</c:v>
                </c:pt>
                <c:pt idx="1">
                  <c:v>1327</c:v>
                </c:pt>
                <c:pt idx="2">
                  <c:v>619</c:v>
                </c:pt>
                <c:pt idx="3" formatCode="#,##0">
                  <c:v>185</c:v>
                </c:pt>
                <c:pt idx="4">
                  <c:v>121</c:v>
                </c:pt>
                <c:pt idx="5">
                  <c:v>19</c:v>
                </c:pt>
                <c:pt idx="6">
                  <c:v>51</c:v>
                </c:pt>
              </c:numCache>
            </c:numRef>
          </c:val>
          <c:extLst>
            <c:ext xmlns:c16="http://schemas.microsoft.com/office/drawing/2014/chart" uri="{C3380CC4-5D6E-409C-BE32-E72D297353CC}">
              <c16:uniqueId val="{00000000-D678-E949-BD4A-0EFFE02D9DCC}"/>
            </c:ext>
          </c:extLst>
        </c:ser>
        <c:dLbls>
          <c:showLegendKey val="0"/>
          <c:showVal val="0"/>
          <c:showCatName val="0"/>
          <c:showSerName val="0"/>
          <c:showPercent val="0"/>
          <c:showBubbleSize val="0"/>
        </c:dLbls>
        <c:gapWidth val="182"/>
        <c:axId val="55176784"/>
        <c:axId val="929680"/>
      </c:barChart>
      <c:catAx>
        <c:axId val="551767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29680"/>
        <c:crosses val="autoZero"/>
        <c:auto val="1"/>
        <c:lblAlgn val="ctr"/>
        <c:lblOffset val="100"/>
        <c:noMultiLvlLbl val="0"/>
      </c:catAx>
      <c:valAx>
        <c:axId val="929680"/>
        <c:scaling>
          <c:orientation val="minMax"/>
        </c:scaling>
        <c:delete val="0"/>
        <c:axPos val="b"/>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51767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10"/>
            <c:invertIfNegative val="0"/>
            <c:bubble3D val="0"/>
            <c:spPr>
              <a:solidFill>
                <a:schemeClr val="accent1"/>
              </a:solidFill>
              <a:ln>
                <a:noFill/>
              </a:ln>
              <a:effectLst/>
            </c:spPr>
            <c:extLst>
              <c:ext xmlns:c16="http://schemas.microsoft.com/office/drawing/2014/chart" uri="{C3380CC4-5D6E-409C-BE32-E72D297353CC}">
                <c16:uniqueId val="{00000003-E4C9-3B4D-A833-CDA6AF2DB2C0}"/>
              </c:ext>
            </c:extLst>
          </c:dPt>
          <c:dLbls>
            <c:dLbl>
              <c:idx val="11"/>
              <c:layout>
                <c:manualLayout>
                  <c:x val="7.3717960500717158E-3"/>
                  <c:y val="5.111111334694284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175-AA4A-AE98-684992A5F2B8}"/>
                </c:ext>
              </c:extLst>
            </c:dLbl>
            <c:spPr>
              <a:noFill/>
              <a:ln>
                <a:noFill/>
              </a:ln>
              <a:effectLst/>
            </c:spPr>
            <c:txPr>
              <a:bodyPr rot="-5400000" spcFirstLastPara="1" vertOverflow="clip" horzOverflow="clip" vert="horz" wrap="square" lIns="38100" tIns="19050" rIns="38100" bIns="19050" anchor="ctr" anchorCtr="1">
                <a:spAutoFit/>
              </a:bodyPr>
              <a:lstStyle/>
              <a:p>
                <a:pPr>
                  <a:defRPr sz="18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Sheet1!$A$2:$A$14</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Sheet1!$B$2:$B$14</c:f>
              <c:numCache>
                <c:formatCode>#,##0</c:formatCode>
                <c:ptCount val="13"/>
                <c:pt idx="0">
                  <c:v>40790</c:v>
                </c:pt>
                <c:pt idx="1">
                  <c:v>38917</c:v>
                </c:pt>
                <c:pt idx="2">
                  <c:v>38736</c:v>
                </c:pt>
                <c:pt idx="3">
                  <c:v>39273</c:v>
                </c:pt>
                <c:pt idx="4">
                  <c:v>39702</c:v>
                </c:pt>
                <c:pt idx="5">
                  <c:v>39564</c:v>
                </c:pt>
                <c:pt idx="6">
                  <c:v>40652</c:v>
                </c:pt>
                <c:pt idx="7">
                  <c:v>38886</c:v>
                </c:pt>
                <c:pt idx="8">
                  <c:v>39007</c:v>
                </c:pt>
                <c:pt idx="9">
                  <c:v>37129</c:v>
                </c:pt>
                <c:pt idx="10">
                  <c:v>46180</c:v>
                </c:pt>
                <c:pt idx="11">
                  <c:v>48814</c:v>
                </c:pt>
                <c:pt idx="12">
                  <c:v>48939</c:v>
                </c:pt>
              </c:numCache>
            </c:numRef>
          </c:val>
          <c:extLst>
            <c:ext xmlns:c16="http://schemas.microsoft.com/office/drawing/2014/chart" uri="{C3380CC4-5D6E-409C-BE32-E72D297353CC}">
              <c16:uniqueId val="{00000000-E4C9-3B4D-A833-CDA6AF2DB2C0}"/>
            </c:ext>
          </c:extLst>
        </c:ser>
        <c:dLbls>
          <c:dLblPos val="outEnd"/>
          <c:showLegendKey val="0"/>
          <c:showVal val="1"/>
          <c:showCatName val="0"/>
          <c:showSerName val="0"/>
          <c:showPercent val="0"/>
          <c:showBubbleSize val="0"/>
        </c:dLbls>
        <c:gapWidth val="444"/>
        <c:overlap val="-90"/>
        <c:axId val="68423072"/>
        <c:axId val="68716720"/>
      </c:barChart>
      <c:catAx>
        <c:axId val="6842307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cap="all" spc="120" normalizeH="0" baseline="0">
                <a:solidFill>
                  <a:schemeClr val="tx1">
                    <a:lumMod val="65000"/>
                    <a:lumOff val="35000"/>
                  </a:schemeClr>
                </a:solidFill>
                <a:latin typeface="+mn-lt"/>
                <a:ea typeface="+mn-ea"/>
                <a:cs typeface="+mn-cs"/>
              </a:defRPr>
            </a:pPr>
            <a:endParaRPr lang="en-US"/>
          </a:p>
        </c:txPr>
        <c:crossAx val="68716720"/>
        <c:crosses val="autoZero"/>
        <c:auto val="1"/>
        <c:lblAlgn val="ctr"/>
        <c:lblOffset val="100"/>
        <c:noMultiLvlLbl val="0"/>
      </c:catAx>
      <c:valAx>
        <c:axId val="68716720"/>
        <c:scaling>
          <c:orientation val="minMax"/>
        </c:scaling>
        <c:delete val="1"/>
        <c:axPos val="l"/>
        <c:numFmt formatCode="#,##0" sourceLinked="1"/>
        <c:majorTickMark val="none"/>
        <c:minorTickMark val="none"/>
        <c:tickLblPos val="nextTo"/>
        <c:crossAx val="684230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3"/>
            </a:solidFill>
            <a:ln>
              <a:noFill/>
            </a:ln>
            <a:effectLst/>
          </c:spPr>
          <c:invertIfNegative val="0"/>
          <c:cat>
            <c:numRef>
              <c:f>Sheet1!$A$2:$A$14</c:f>
              <c:numCache>
                <c:formatCode>General</c:formatCode>
                <c:ptCount val="13"/>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numCache>
            </c:numRef>
          </c:cat>
          <c:val>
            <c:numRef>
              <c:f>Sheet1!$B$2:$B$14</c:f>
              <c:numCache>
                <c:formatCode>#,##0</c:formatCode>
                <c:ptCount val="13"/>
                <c:pt idx="0">
                  <c:v>1567071</c:v>
                </c:pt>
                <c:pt idx="1">
                  <c:v>1555414</c:v>
                </c:pt>
                <c:pt idx="2">
                  <c:v>1533967</c:v>
                </c:pt>
                <c:pt idx="3">
                  <c:v>1617951</c:v>
                </c:pt>
                <c:pt idx="4">
                  <c:v>1581537</c:v>
                </c:pt>
                <c:pt idx="5">
                  <c:v>1460066</c:v>
                </c:pt>
                <c:pt idx="6">
                  <c:v>1608418</c:v>
                </c:pt>
                <c:pt idx="7">
                  <c:v>1717819</c:v>
                </c:pt>
                <c:pt idx="8">
                  <c:v>1838151</c:v>
                </c:pt>
                <c:pt idx="9">
                  <c:v>1934807</c:v>
                </c:pt>
                <c:pt idx="10">
                  <c:v>2034807</c:v>
                </c:pt>
                <c:pt idx="11">
                  <c:v>1777399</c:v>
                </c:pt>
                <c:pt idx="12">
                  <c:v>2330809</c:v>
                </c:pt>
              </c:numCache>
            </c:numRef>
          </c:val>
          <c:extLst>
            <c:ext xmlns:c16="http://schemas.microsoft.com/office/drawing/2014/chart" uri="{C3380CC4-5D6E-409C-BE32-E72D297353CC}">
              <c16:uniqueId val="{00000000-E813-5E41-AE43-755F31818159}"/>
            </c:ext>
          </c:extLst>
        </c:ser>
        <c:dLbls>
          <c:showLegendKey val="0"/>
          <c:showVal val="0"/>
          <c:showCatName val="0"/>
          <c:showSerName val="0"/>
          <c:showPercent val="0"/>
          <c:showBubbleSize val="0"/>
        </c:dLbls>
        <c:gapWidth val="219"/>
        <c:overlap val="-27"/>
        <c:axId val="1169048464"/>
        <c:axId val="2015083856"/>
      </c:barChart>
      <c:catAx>
        <c:axId val="1169048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15083856"/>
        <c:crosses val="autoZero"/>
        <c:auto val="1"/>
        <c:lblAlgn val="ctr"/>
        <c:lblOffset val="100"/>
        <c:noMultiLvlLbl val="0"/>
      </c:catAx>
      <c:valAx>
        <c:axId val="20150838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690484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0CC973B-8EB4-8645-A39B-4E0ED99BC9BB}" type="datetimeFigureOut">
              <a:rPr lang="en-US" smtClean="0"/>
              <a:t>5/24/2023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C36B699-5A77-8445-A4D5-1CFE2F20BD8E}" type="slidenum">
              <a:rPr lang="en-US" smtClean="0"/>
              <a:t>‹#›</a:t>
            </a:fld>
            <a:endParaRPr lang="en-US" dirty="0"/>
          </a:p>
        </p:txBody>
      </p:sp>
    </p:spTree>
    <p:extLst>
      <p:ext uri="{BB962C8B-B14F-4D97-AF65-F5344CB8AC3E}">
        <p14:creationId xmlns:p14="http://schemas.microsoft.com/office/powerpoint/2010/main" val="1937902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1</a:t>
            </a:fld>
            <a:endParaRPr lang="en-US" dirty="0"/>
          </a:p>
        </p:txBody>
      </p:sp>
    </p:spTree>
    <p:extLst>
      <p:ext uri="{BB962C8B-B14F-4D97-AF65-F5344CB8AC3E}">
        <p14:creationId xmlns:p14="http://schemas.microsoft.com/office/powerpoint/2010/main" val="25920280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just illustrates the difference in revenues if the Board choses to increase the tax rate by one or two cents or decrease the tax rate by one or two cents.  The current tax rate of $.40 allows the Town to maintain current operations as well as fund some small projects. </a:t>
            </a:r>
          </a:p>
        </p:txBody>
      </p:sp>
      <p:sp>
        <p:nvSpPr>
          <p:cNvPr id="4" name="Slide Number Placeholder 3"/>
          <p:cNvSpPr>
            <a:spLocks noGrp="1"/>
          </p:cNvSpPr>
          <p:nvPr>
            <p:ph type="sldNum" sz="quarter" idx="5"/>
          </p:nvPr>
        </p:nvSpPr>
        <p:spPr/>
        <p:txBody>
          <a:bodyPr/>
          <a:lstStyle/>
          <a:p>
            <a:fld id="{1C36B699-5A77-8445-A4D5-1CFE2F20BD8E}" type="slidenum">
              <a:rPr lang="en-US" smtClean="0"/>
              <a:t>10</a:t>
            </a:fld>
            <a:endParaRPr lang="en-US" dirty="0"/>
          </a:p>
        </p:txBody>
      </p:sp>
    </p:spTree>
    <p:extLst>
      <p:ext uri="{BB962C8B-B14F-4D97-AF65-F5344CB8AC3E}">
        <p14:creationId xmlns:p14="http://schemas.microsoft.com/office/powerpoint/2010/main" val="16056610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NC League of Municipalities anticipate sales tax to be 11% higher this year over last year and 6.3% increase for next fiscal year.  Based on the mill closing we have lowered our growth for the upcoming year to only 3%. </a:t>
            </a:r>
          </a:p>
        </p:txBody>
      </p:sp>
      <p:sp>
        <p:nvSpPr>
          <p:cNvPr id="4" name="Slide Number Placeholder 3"/>
          <p:cNvSpPr>
            <a:spLocks noGrp="1"/>
          </p:cNvSpPr>
          <p:nvPr>
            <p:ph type="sldNum" sz="quarter" idx="5"/>
          </p:nvPr>
        </p:nvSpPr>
        <p:spPr/>
        <p:txBody>
          <a:bodyPr/>
          <a:lstStyle/>
          <a:p>
            <a:fld id="{1C36B699-5A77-8445-A4D5-1CFE2F20BD8E}" type="slidenum">
              <a:rPr lang="en-US" smtClean="0"/>
              <a:t>11</a:t>
            </a:fld>
            <a:endParaRPr lang="en-US" dirty="0"/>
          </a:p>
        </p:txBody>
      </p:sp>
    </p:spTree>
    <p:extLst>
      <p:ext uri="{BB962C8B-B14F-4D97-AF65-F5344CB8AC3E}">
        <p14:creationId xmlns:p14="http://schemas.microsoft.com/office/powerpoint/2010/main" val="2967341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depicts the consistent growth we have seen in sales tax over the past several years</a:t>
            </a:r>
          </a:p>
        </p:txBody>
      </p:sp>
      <p:sp>
        <p:nvSpPr>
          <p:cNvPr id="4" name="Slide Number Placeholder 3"/>
          <p:cNvSpPr>
            <a:spLocks noGrp="1"/>
          </p:cNvSpPr>
          <p:nvPr>
            <p:ph type="sldNum" sz="quarter" idx="5"/>
          </p:nvPr>
        </p:nvSpPr>
        <p:spPr/>
        <p:txBody>
          <a:bodyPr/>
          <a:lstStyle/>
          <a:p>
            <a:fld id="{1C36B699-5A77-8445-A4D5-1CFE2F20BD8E}" type="slidenum">
              <a:rPr lang="en-US" smtClean="0"/>
              <a:t>12</a:t>
            </a:fld>
            <a:endParaRPr lang="en-US" dirty="0"/>
          </a:p>
        </p:txBody>
      </p:sp>
    </p:spTree>
    <p:extLst>
      <p:ext uri="{BB962C8B-B14F-4D97-AF65-F5344CB8AC3E}">
        <p14:creationId xmlns:p14="http://schemas.microsoft.com/office/powerpoint/2010/main" val="2527202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only fee changes are seen in the sewer user fees.  This is consistent with the Boards adoption of the CIP and Financial Analysis completed in 2021 by Withers Ravenel</a:t>
            </a:r>
          </a:p>
        </p:txBody>
      </p:sp>
      <p:sp>
        <p:nvSpPr>
          <p:cNvPr id="4" name="Slide Number Placeholder 3"/>
          <p:cNvSpPr>
            <a:spLocks noGrp="1"/>
          </p:cNvSpPr>
          <p:nvPr>
            <p:ph type="sldNum" sz="quarter" idx="5"/>
          </p:nvPr>
        </p:nvSpPr>
        <p:spPr/>
        <p:txBody>
          <a:bodyPr/>
          <a:lstStyle/>
          <a:p>
            <a:fld id="{1C36B699-5A77-8445-A4D5-1CFE2F20BD8E}" type="slidenum">
              <a:rPr lang="en-US" smtClean="0"/>
              <a:t>13</a:t>
            </a:fld>
            <a:endParaRPr lang="en-US" dirty="0"/>
          </a:p>
        </p:txBody>
      </p:sp>
    </p:spTree>
    <p:extLst>
      <p:ext uri="{BB962C8B-B14F-4D97-AF65-F5344CB8AC3E}">
        <p14:creationId xmlns:p14="http://schemas.microsoft.com/office/powerpoint/2010/main" val="14514901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14</a:t>
            </a:fld>
            <a:endParaRPr lang="en-US" dirty="0"/>
          </a:p>
        </p:txBody>
      </p:sp>
    </p:spTree>
    <p:extLst>
      <p:ext uri="{BB962C8B-B14F-4D97-AF65-F5344CB8AC3E}">
        <p14:creationId xmlns:p14="http://schemas.microsoft.com/office/powerpoint/2010/main" val="24118968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budget also include funds to compensate the police officers that are required to be on-call.  ($10,000)</a:t>
            </a:r>
          </a:p>
        </p:txBody>
      </p:sp>
      <p:sp>
        <p:nvSpPr>
          <p:cNvPr id="4" name="Slide Number Placeholder 3"/>
          <p:cNvSpPr>
            <a:spLocks noGrp="1"/>
          </p:cNvSpPr>
          <p:nvPr>
            <p:ph type="sldNum" sz="quarter" idx="5"/>
          </p:nvPr>
        </p:nvSpPr>
        <p:spPr/>
        <p:txBody>
          <a:bodyPr/>
          <a:lstStyle/>
          <a:p>
            <a:fld id="{1C36B699-5A77-8445-A4D5-1CFE2F20BD8E}" type="slidenum">
              <a:rPr lang="en-US" smtClean="0"/>
              <a:t>15</a:t>
            </a:fld>
            <a:endParaRPr lang="en-US" dirty="0"/>
          </a:p>
        </p:txBody>
      </p:sp>
    </p:spTree>
    <p:extLst>
      <p:ext uri="{BB962C8B-B14F-4D97-AF65-F5344CB8AC3E}">
        <p14:creationId xmlns:p14="http://schemas.microsoft.com/office/powerpoint/2010/main" val="11417834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16</a:t>
            </a:fld>
            <a:endParaRPr lang="en-US" dirty="0"/>
          </a:p>
        </p:txBody>
      </p:sp>
    </p:spTree>
    <p:extLst>
      <p:ext uri="{BB962C8B-B14F-4D97-AF65-F5344CB8AC3E}">
        <p14:creationId xmlns:p14="http://schemas.microsoft.com/office/powerpoint/2010/main" val="13866207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17</a:t>
            </a:fld>
            <a:endParaRPr lang="en-US" dirty="0"/>
          </a:p>
        </p:txBody>
      </p:sp>
    </p:spTree>
    <p:extLst>
      <p:ext uri="{BB962C8B-B14F-4D97-AF65-F5344CB8AC3E}">
        <p14:creationId xmlns:p14="http://schemas.microsoft.com/office/powerpoint/2010/main" val="8697221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18</a:t>
            </a:fld>
            <a:endParaRPr lang="en-US" dirty="0"/>
          </a:p>
        </p:txBody>
      </p:sp>
    </p:spTree>
    <p:extLst>
      <p:ext uri="{BB962C8B-B14F-4D97-AF65-F5344CB8AC3E}">
        <p14:creationId xmlns:p14="http://schemas.microsoft.com/office/powerpoint/2010/main" val="19357128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Town has been actively seeking property to build a storage facility for our winter wood decorations for a couple of years now.  The Town &amp; TDA have invested $83,761 in the ski town displays (not including the other displays throughout the Valley).  We need to have a better means of storing them than outside. The storage facility will be designed as a drive through building for easier access to the displays and any equipment that will be stored there. </a:t>
            </a:r>
          </a:p>
        </p:txBody>
      </p:sp>
      <p:sp>
        <p:nvSpPr>
          <p:cNvPr id="4" name="Slide Number Placeholder 3"/>
          <p:cNvSpPr>
            <a:spLocks noGrp="1"/>
          </p:cNvSpPr>
          <p:nvPr>
            <p:ph type="sldNum" sz="quarter" idx="5"/>
          </p:nvPr>
        </p:nvSpPr>
        <p:spPr/>
        <p:txBody>
          <a:bodyPr/>
          <a:lstStyle/>
          <a:p>
            <a:fld id="{1C36B699-5A77-8445-A4D5-1CFE2F20BD8E}" type="slidenum">
              <a:rPr lang="en-US" smtClean="0"/>
              <a:t>19</a:t>
            </a:fld>
            <a:endParaRPr lang="en-US" dirty="0"/>
          </a:p>
        </p:txBody>
      </p:sp>
    </p:spTree>
    <p:extLst>
      <p:ext uri="{BB962C8B-B14F-4D97-AF65-F5344CB8AC3E}">
        <p14:creationId xmlns:p14="http://schemas.microsoft.com/office/powerpoint/2010/main" val="2577779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36B699-5A77-8445-A4D5-1CFE2F20BD8E}" type="slidenum">
              <a:rPr lang="en-US" smtClean="0"/>
              <a:t>2</a:t>
            </a:fld>
            <a:endParaRPr lang="en-US" dirty="0"/>
          </a:p>
        </p:txBody>
      </p:sp>
    </p:spTree>
    <p:extLst>
      <p:ext uri="{BB962C8B-B14F-4D97-AF65-F5344CB8AC3E}">
        <p14:creationId xmlns:p14="http://schemas.microsoft.com/office/powerpoint/2010/main" val="16089876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many years of waiting, this project is finally getting started.  The Estimated engineering costs exceeded the original estimated cost by $64,905.  These funds were paid in March.  The Board forethought to set aside $120,000 over a three-year period and continued to set aside funds for this fiscal year will allow the Town to pay for this project out of pocket.  The budget include an additional $60,000 for Fiscal year 23/24 to account for the increased matching construction cost from $360,000 to $415,000.  If the project exceeds $415,000, the Town will pull from fund balance. </a:t>
            </a:r>
          </a:p>
          <a:p>
            <a:r>
              <a:rPr lang="en-US" dirty="0"/>
              <a:t>The project is expected to be completed in August 2023. </a:t>
            </a:r>
          </a:p>
        </p:txBody>
      </p:sp>
      <p:sp>
        <p:nvSpPr>
          <p:cNvPr id="4" name="Slide Number Placeholder 3"/>
          <p:cNvSpPr>
            <a:spLocks noGrp="1"/>
          </p:cNvSpPr>
          <p:nvPr>
            <p:ph type="sldNum" sz="quarter" idx="5"/>
          </p:nvPr>
        </p:nvSpPr>
        <p:spPr/>
        <p:txBody>
          <a:bodyPr/>
          <a:lstStyle/>
          <a:p>
            <a:fld id="{1C36B699-5A77-8445-A4D5-1CFE2F20BD8E}" type="slidenum">
              <a:rPr lang="en-US" smtClean="0"/>
              <a:t>20</a:t>
            </a:fld>
            <a:endParaRPr lang="en-US" dirty="0"/>
          </a:p>
        </p:txBody>
      </p:sp>
    </p:spTree>
    <p:extLst>
      <p:ext uri="{BB962C8B-B14F-4D97-AF65-F5344CB8AC3E}">
        <p14:creationId xmlns:p14="http://schemas.microsoft.com/office/powerpoint/2010/main" val="23513362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21</a:t>
            </a:fld>
            <a:endParaRPr lang="en-US" dirty="0"/>
          </a:p>
        </p:txBody>
      </p:sp>
    </p:spTree>
    <p:extLst>
      <p:ext uri="{BB962C8B-B14F-4D97-AF65-F5344CB8AC3E}">
        <p14:creationId xmlns:p14="http://schemas.microsoft.com/office/powerpoint/2010/main" val="33736217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taking the standard deduction under salaries, this allows funds in the Sewer fund to be allocated to removing the last remaining sewer creek crossing.  The estimated cost is $360,000, leaving  a balance of $36,000 that can be used for other projects the Board chooses to fund. </a:t>
            </a:r>
          </a:p>
        </p:txBody>
      </p:sp>
      <p:sp>
        <p:nvSpPr>
          <p:cNvPr id="4" name="Slide Number Placeholder 3"/>
          <p:cNvSpPr>
            <a:spLocks noGrp="1"/>
          </p:cNvSpPr>
          <p:nvPr>
            <p:ph type="sldNum" sz="quarter" idx="5"/>
          </p:nvPr>
        </p:nvSpPr>
        <p:spPr/>
        <p:txBody>
          <a:bodyPr/>
          <a:lstStyle/>
          <a:p>
            <a:fld id="{1C36B699-5A77-8445-A4D5-1CFE2F20BD8E}" type="slidenum">
              <a:rPr lang="en-US" smtClean="0"/>
              <a:t>22</a:t>
            </a:fld>
            <a:endParaRPr lang="en-US" dirty="0"/>
          </a:p>
        </p:txBody>
      </p:sp>
    </p:spTree>
    <p:extLst>
      <p:ext uri="{BB962C8B-B14F-4D97-AF65-F5344CB8AC3E}">
        <p14:creationId xmlns:p14="http://schemas.microsoft.com/office/powerpoint/2010/main" val="29364483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23</a:t>
            </a:fld>
            <a:endParaRPr lang="en-US" dirty="0"/>
          </a:p>
        </p:txBody>
      </p:sp>
    </p:spTree>
    <p:extLst>
      <p:ext uri="{BB962C8B-B14F-4D97-AF65-F5344CB8AC3E}">
        <p14:creationId xmlns:p14="http://schemas.microsoft.com/office/powerpoint/2010/main" val="17001157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the projects completed in fiscal year 2022-2023 and the proposed projects in fiscal year 2023-2024 the town has used a significant portion of our fund balance.   We anticipate to remain over !00% at the end of the current fiscal year. </a:t>
            </a:r>
          </a:p>
        </p:txBody>
      </p:sp>
      <p:sp>
        <p:nvSpPr>
          <p:cNvPr id="4" name="Slide Number Placeholder 3"/>
          <p:cNvSpPr>
            <a:spLocks noGrp="1"/>
          </p:cNvSpPr>
          <p:nvPr>
            <p:ph type="sldNum" sz="quarter" idx="5"/>
          </p:nvPr>
        </p:nvSpPr>
        <p:spPr/>
        <p:txBody>
          <a:bodyPr/>
          <a:lstStyle/>
          <a:p>
            <a:fld id="{1C36B699-5A77-8445-A4D5-1CFE2F20BD8E}" type="slidenum">
              <a:rPr lang="en-US" smtClean="0"/>
              <a:t>24</a:t>
            </a:fld>
            <a:endParaRPr lang="en-US" dirty="0"/>
          </a:p>
        </p:txBody>
      </p:sp>
    </p:spTree>
    <p:extLst>
      <p:ext uri="{BB962C8B-B14F-4D97-AF65-F5344CB8AC3E}">
        <p14:creationId xmlns:p14="http://schemas.microsoft.com/office/powerpoint/2010/main" val="30512158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25</a:t>
            </a:fld>
            <a:endParaRPr lang="en-US" dirty="0"/>
          </a:p>
        </p:txBody>
      </p:sp>
    </p:spTree>
    <p:extLst>
      <p:ext uri="{BB962C8B-B14F-4D97-AF65-F5344CB8AC3E}">
        <p14:creationId xmlns:p14="http://schemas.microsoft.com/office/powerpoint/2010/main" val="17996128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26</a:t>
            </a:fld>
            <a:endParaRPr lang="en-US" dirty="0"/>
          </a:p>
        </p:txBody>
      </p:sp>
    </p:spTree>
    <p:extLst>
      <p:ext uri="{BB962C8B-B14F-4D97-AF65-F5344CB8AC3E}">
        <p14:creationId xmlns:p14="http://schemas.microsoft.com/office/powerpoint/2010/main" val="35712277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differences will be discussed as we continue on through the presentation</a:t>
            </a:r>
          </a:p>
        </p:txBody>
      </p:sp>
      <p:sp>
        <p:nvSpPr>
          <p:cNvPr id="4" name="Slide Number Placeholder 3"/>
          <p:cNvSpPr>
            <a:spLocks noGrp="1"/>
          </p:cNvSpPr>
          <p:nvPr>
            <p:ph type="sldNum" sz="quarter" idx="5"/>
          </p:nvPr>
        </p:nvSpPr>
        <p:spPr/>
        <p:txBody>
          <a:bodyPr/>
          <a:lstStyle/>
          <a:p>
            <a:fld id="{1C36B699-5A77-8445-A4D5-1CFE2F20BD8E}" type="slidenum">
              <a:rPr lang="en-US" smtClean="0"/>
              <a:t>27</a:t>
            </a:fld>
            <a:endParaRPr lang="en-US" dirty="0"/>
          </a:p>
        </p:txBody>
      </p:sp>
    </p:spTree>
    <p:extLst>
      <p:ext uri="{BB962C8B-B14F-4D97-AF65-F5344CB8AC3E}">
        <p14:creationId xmlns:p14="http://schemas.microsoft.com/office/powerpoint/2010/main" val="3137723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the Town grows, people retire, and technology continues to improve, it is time for the Town to look into a document management system.  This will allow all of our important documents to be centrally located.  Stream-lining our process to better serve our citizens.</a:t>
            </a:r>
          </a:p>
          <a:p>
            <a:r>
              <a:rPr lang="en-US" dirty="0"/>
              <a:t>This is an election year for town officials.  When we have our municipal elections, the town is responsible for reimbursing Haywood County Election Board for the expense of our election.  This years estimated cost is $8,500.</a:t>
            </a:r>
          </a:p>
        </p:txBody>
      </p:sp>
      <p:sp>
        <p:nvSpPr>
          <p:cNvPr id="4" name="Slide Number Placeholder 3"/>
          <p:cNvSpPr>
            <a:spLocks noGrp="1"/>
          </p:cNvSpPr>
          <p:nvPr>
            <p:ph type="sldNum" sz="quarter" idx="5"/>
          </p:nvPr>
        </p:nvSpPr>
        <p:spPr/>
        <p:txBody>
          <a:bodyPr/>
          <a:lstStyle/>
          <a:p>
            <a:fld id="{1C36B699-5A77-8445-A4D5-1CFE2F20BD8E}" type="slidenum">
              <a:rPr lang="en-US" smtClean="0"/>
              <a:t>28</a:t>
            </a:fld>
            <a:endParaRPr lang="en-US" dirty="0"/>
          </a:p>
        </p:txBody>
      </p:sp>
    </p:spTree>
    <p:extLst>
      <p:ext uri="{BB962C8B-B14F-4D97-AF65-F5344CB8AC3E}">
        <p14:creationId xmlns:p14="http://schemas.microsoft.com/office/powerpoint/2010/main" val="21215808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Non Powell Bill Road fund allows Public Works to repair streets that do not meet the Powell Bill Criteria.  The Bethel Village project is a joint project with Haywood County, Dogwood Foundation and Mountain Projects to pave the roads to better assist with affordable housing grant money.  The remaining balance of $20,000 is available for any road projects that may arise throughout the year.  As of today, we do not have any projects slated to fund. </a:t>
            </a:r>
          </a:p>
          <a:p>
            <a:r>
              <a:rPr lang="en-US" dirty="0"/>
              <a:t>Public works does a great job keeping our town looking beautiful.  In order to maintain a sharp looking town, we must provide them with good working equipment.  The mowers get used weekly to mow the festival grounds, town hall, all of our town parks and road sides.  </a:t>
            </a:r>
          </a:p>
          <a:p>
            <a:r>
              <a:rPr lang="en-US" dirty="0"/>
              <a:t>As I stated earlier, the property and storage facility are needed to house all of our Winter Woods decorations and equipment.  Once a piece of property is purchased, we can move forward with this project.</a:t>
            </a:r>
          </a:p>
        </p:txBody>
      </p:sp>
      <p:sp>
        <p:nvSpPr>
          <p:cNvPr id="4" name="Slide Number Placeholder 3"/>
          <p:cNvSpPr>
            <a:spLocks noGrp="1"/>
          </p:cNvSpPr>
          <p:nvPr>
            <p:ph type="sldNum" sz="quarter" idx="5"/>
          </p:nvPr>
        </p:nvSpPr>
        <p:spPr/>
        <p:txBody>
          <a:bodyPr/>
          <a:lstStyle/>
          <a:p>
            <a:fld id="{1C36B699-5A77-8445-A4D5-1CFE2F20BD8E}" type="slidenum">
              <a:rPr lang="en-US" smtClean="0"/>
              <a:t>29</a:t>
            </a:fld>
            <a:endParaRPr lang="en-US" dirty="0"/>
          </a:p>
        </p:txBody>
      </p:sp>
    </p:spTree>
    <p:extLst>
      <p:ext uri="{BB962C8B-B14F-4D97-AF65-F5344CB8AC3E}">
        <p14:creationId xmlns:p14="http://schemas.microsoft.com/office/powerpoint/2010/main" val="2826169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Property Tax values are based on the values as of 01/01/23.  </a:t>
            </a:r>
          </a:p>
          <a:p>
            <a:r>
              <a:rPr lang="en-US" dirty="0"/>
              <a:t>Any new construction taking place will be added next year.</a:t>
            </a:r>
          </a:p>
          <a:p>
            <a:r>
              <a:rPr lang="en-US" dirty="0"/>
              <a:t>The last county revaluation was in 2021.  </a:t>
            </a:r>
          </a:p>
        </p:txBody>
      </p:sp>
      <p:sp>
        <p:nvSpPr>
          <p:cNvPr id="4" name="Slide Number Placeholder 3"/>
          <p:cNvSpPr>
            <a:spLocks noGrp="1"/>
          </p:cNvSpPr>
          <p:nvPr>
            <p:ph type="sldNum" sz="quarter" idx="5"/>
          </p:nvPr>
        </p:nvSpPr>
        <p:spPr/>
        <p:txBody>
          <a:bodyPr/>
          <a:lstStyle/>
          <a:p>
            <a:fld id="{1C36B699-5A77-8445-A4D5-1CFE2F20BD8E}" type="slidenum">
              <a:rPr lang="en-US" smtClean="0"/>
              <a:t>3</a:t>
            </a:fld>
            <a:endParaRPr lang="en-US" dirty="0"/>
          </a:p>
        </p:txBody>
      </p:sp>
    </p:spTree>
    <p:extLst>
      <p:ext uri="{BB962C8B-B14F-4D97-AF65-F5344CB8AC3E}">
        <p14:creationId xmlns:p14="http://schemas.microsoft.com/office/powerpoint/2010/main" val="20809524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Police will only be purchasing one vehicle this year.  This is consistent with the vehicle rotation plan.  </a:t>
            </a:r>
          </a:p>
        </p:txBody>
      </p:sp>
      <p:sp>
        <p:nvSpPr>
          <p:cNvPr id="4" name="Slide Number Placeholder 3"/>
          <p:cNvSpPr>
            <a:spLocks noGrp="1"/>
          </p:cNvSpPr>
          <p:nvPr>
            <p:ph type="sldNum" sz="quarter" idx="5"/>
          </p:nvPr>
        </p:nvSpPr>
        <p:spPr/>
        <p:txBody>
          <a:bodyPr/>
          <a:lstStyle/>
          <a:p>
            <a:fld id="{1C36B699-5A77-8445-A4D5-1CFE2F20BD8E}" type="slidenum">
              <a:rPr lang="en-US" smtClean="0"/>
              <a:t>30</a:t>
            </a:fld>
            <a:endParaRPr lang="en-US" dirty="0"/>
          </a:p>
        </p:txBody>
      </p:sp>
    </p:spTree>
    <p:extLst>
      <p:ext uri="{BB962C8B-B14F-4D97-AF65-F5344CB8AC3E}">
        <p14:creationId xmlns:p14="http://schemas.microsoft.com/office/powerpoint/2010/main" val="37828163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Backyard Fourth of July celebration is the best in Haywood County.  It continues to draw a big crowd to the Valley.  We have submitted a $9,000 funding request to the TDA for fiscal Year 2023-2024.</a:t>
            </a:r>
          </a:p>
          <a:p>
            <a:r>
              <a:rPr lang="en-US" dirty="0"/>
              <a:t>The 2022 Ice Festival drew a large crowd of people to the Valley.  However, this event could not have been possible without Haywood County TDA funding the event.  This will be the same case this year.  Without TDA funding the Town will not be able to host a 2023 Ice Festival.  We have submitted funding request in the amount of $49,650 to the TDA.</a:t>
            </a:r>
          </a:p>
          <a:p>
            <a:r>
              <a:rPr lang="en-US" dirty="0"/>
              <a:t>The TDA will announce later this month if we have been awarded funding. </a:t>
            </a:r>
          </a:p>
        </p:txBody>
      </p:sp>
      <p:sp>
        <p:nvSpPr>
          <p:cNvPr id="4" name="Slide Number Placeholder 3"/>
          <p:cNvSpPr>
            <a:spLocks noGrp="1"/>
          </p:cNvSpPr>
          <p:nvPr>
            <p:ph type="sldNum" sz="quarter" idx="5"/>
          </p:nvPr>
        </p:nvSpPr>
        <p:spPr/>
        <p:txBody>
          <a:bodyPr/>
          <a:lstStyle/>
          <a:p>
            <a:fld id="{1C36B699-5A77-8445-A4D5-1CFE2F20BD8E}" type="slidenum">
              <a:rPr lang="en-US" smtClean="0"/>
              <a:t>31</a:t>
            </a:fld>
            <a:endParaRPr lang="en-US" dirty="0"/>
          </a:p>
        </p:txBody>
      </p:sp>
    </p:spTree>
    <p:extLst>
      <p:ext uri="{BB962C8B-B14F-4D97-AF65-F5344CB8AC3E}">
        <p14:creationId xmlns:p14="http://schemas.microsoft.com/office/powerpoint/2010/main" val="2681866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saw our first façade, sign and landscaping project this year.  It was a successful partnership and the final product has enhanced the entrance to Eagle Plaza.</a:t>
            </a:r>
          </a:p>
          <a:p>
            <a:r>
              <a:rPr lang="en-US" dirty="0"/>
              <a:t>As of today we do not have any projects, however, we included funding again this year for projects the Board deems appropriate for Economic development and place making. </a:t>
            </a:r>
          </a:p>
          <a:p>
            <a:r>
              <a:rPr lang="en-US" dirty="0"/>
              <a:t>Craig did not submit an increase in his monthly fees for this year. </a:t>
            </a:r>
          </a:p>
        </p:txBody>
      </p:sp>
      <p:sp>
        <p:nvSpPr>
          <p:cNvPr id="4" name="Slide Number Placeholder 3"/>
          <p:cNvSpPr>
            <a:spLocks noGrp="1"/>
          </p:cNvSpPr>
          <p:nvPr>
            <p:ph type="sldNum" sz="quarter" idx="5"/>
          </p:nvPr>
        </p:nvSpPr>
        <p:spPr/>
        <p:txBody>
          <a:bodyPr/>
          <a:lstStyle/>
          <a:p>
            <a:fld id="{1C36B699-5A77-8445-A4D5-1CFE2F20BD8E}" type="slidenum">
              <a:rPr lang="en-US" smtClean="0"/>
              <a:t>32</a:t>
            </a:fld>
            <a:endParaRPr lang="en-US" dirty="0"/>
          </a:p>
        </p:txBody>
      </p:sp>
    </p:spTree>
    <p:extLst>
      <p:ext uri="{BB962C8B-B14F-4D97-AF65-F5344CB8AC3E}">
        <p14:creationId xmlns:p14="http://schemas.microsoft.com/office/powerpoint/2010/main" val="2730659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year we saw the completion of Veterans Park.  For Fiscal year 23/24 we have not included any park projects. </a:t>
            </a:r>
          </a:p>
        </p:txBody>
      </p:sp>
      <p:sp>
        <p:nvSpPr>
          <p:cNvPr id="4" name="Slide Number Placeholder 3"/>
          <p:cNvSpPr>
            <a:spLocks noGrp="1"/>
          </p:cNvSpPr>
          <p:nvPr>
            <p:ph type="sldNum" sz="quarter" idx="5"/>
          </p:nvPr>
        </p:nvSpPr>
        <p:spPr/>
        <p:txBody>
          <a:bodyPr/>
          <a:lstStyle/>
          <a:p>
            <a:fld id="{1C36B699-5A77-8445-A4D5-1CFE2F20BD8E}" type="slidenum">
              <a:rPr lang="en-US" smtClean="0"/>
              <a:t>33</a:t>
            </a:fld>
            <a:endParaRPr lang="en-US" dirty="0"/>
          </a:p>
        </p:txBody>
      </p:sp>
    </p:spTree>
    <p:extLst>
      <p:ext uri="{BB962C8B-B14F-4D97-AF65-F5344CB8AC3E}">
        <p14:creationId xmlns:p14="http://schemas.microsoft.com/office/powerpoint/2010/main" val="18710206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Beginning in fiscal year 21/22 the Governmental Accounting Standards Board (GASB) implemented GASB 87.  This is strictly a reporting requirement that states any capital leases are </a:t>
            </a:r>
            <a:r>
              <a:rPr lang="en-US" dirty="0" err="1"/>
              <a:t>consided</a:t>
            </a:r>
            <a:r>
              <a:rPr lang="en-US" dirty="0"/>
              <a:t> to be debt and not an expense to the Town.  Therefore, with any new capital leases we enter into in the future, this is where you will see that reported.  The only capital lease the town has is for copiers for town hall and the police department.  We lease our copiers for three (3) year terms. </a:t>
            </a:r>
          </a:p>
          <a:p>
            <a:r>
              <a:rPr lang="en-US" dirty="0"/>
              <a:t>The Town is still considered “debt free”</a:t>
            </a:r>
          </a:p>
        </p:txBody>
      </p:sp>
      <p:sp>
        <p:nvSpPr>
          <p:cNvPr id="4" name="Slide Number Placeholder 3"/>
          <p:cNvSpPr>
            <a:spLocks noGrp="1"/>
          </p:cNvSpPr>
          <p:nvPr>
            <p:ph type="sldNum" sz="quarter" idx="5"/>
          </p:nvPr>
        </p:nvSpPr>
        <p:spPr/>
        <p:txBody>
          <a:bodyPr/>
          <a:lstStyle/>
          <a:p>
            <a:fld id="{1C36B699-5A77-8445-A4D5-1CFE2F20BD8E}" type="slidenum">
              <a:rPr lang="en-US" smtClean="0"/>
              <a:t>34</a:t>
            </a:fld>
            <a:endParaRPr lang="en-US" dirty="0"/>
          </a:p>
        </p:txBody>
      </p:sp>
    </p:spTree>
    <p:extLst>
      <p:ext uri="{BB962C8B-B14F-4D97-AF65-F5344CB8AC3E}">
        <p14:creationId xmlns:p14="http://schemas.microsoft.com/office/powerpoint/2010/main" val="14118618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no paving projects for fiscal year 2023-2024.  However, there are funds available if a Powell Bill street project comes up.</a:t>
            </a:r>
          </a:p>
        </p:txBody>
      </p:sp>
      <p:sp>
        <p:nvSpPr>
          <p:cNvPr id="4" name="Slide Number Placeholder 3"/>
          <p:cNvSpPr>
            <a:spLocks noGrp="1"/>
          </p:cNvSpPr>
          <p:nvPr>
            <p:ph type="sldNum" sz="quarter" idx="5"/>
          </p:nvPr>
        </p:nvSpPr>
        <p:spPr/>
        <p:txBody>
          <a:bodyPr/>
          <a:lstStyle/>
          <a:p>
            <a:fld id="{1C36B699-5A77-8445-A4D5-1CFE2F20BD8E}" type="slidenum">
              <a:rPr lang="en-US" smtClean="0"/>
              <a:t>35</a:t>
            </a:fld>
            <a:endParaRPr lang="en-US" dirty="0"/>
          </a:p>
        </p:txBody>
      </p:sp>
    </p:spTree>
    <p:extLst>
      <p:ext uri="{BB962C8B-B14F-4D97-AF65-F5344CB8AC3E}">
        <p14:creationId xmlns:p14="http://schemas.microsoft.com/office/powerpoint/2010/main" val="38116756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Soco Road Capital fund has now been moved to the operating budget.  This project was discussed in detail earlier in the presentation. </a:t>
            </a:r>
          </a:p>
        </p:txBody>
      </p:sp>
      <p:sp>
        <p:nvSpPr>
          <p:cNvPr id="4" name="Slide Number Placeholder 3"/>
          <p:cNvSpPr>
            <a:spLocks noGrp="1"/>
          </p:cNvSpPr>
          <p:nvPr>
            <p:ph type="sldNum" sz="quarter" idx="5"/>
          </p:nvPr>
        </p:nvSpPr>
        <p:spPr/>
        <p:txBody>
          <a:bodyPr/>
          <a:lstStyle/>
          <a:p>
            <a:fld id="{1C36B699-5A77-8445-A4D5-1CFE2F20BD8E}" type="slidenum">
              <a:rPr lang="en-US" smtClean="0"/>
              <a:t>36</a:t>
            </a:fld>
            <a:endParaRPr lang="en-US" dirty="0"/>
          </a:p>
        </p:txBody>
      </p:sp>
    </p:spTree>
    <p:extLst>
      <p:ext uri="{BB962C8B-B14F-4D97-AF65-F5344CB8AC3E}">
        <p14:creationId xmlns:p14="http://schemas.microsoft.com/office/powerpoint/2010/main" val="38280993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37</a:t>
            </a:fld>
            <a:endParaRPr lang="en-US" dirty="0"/>
          </a:p>
        </p:txBody>
      </p:sp>
    </p:spTree>
    <p:extLst>
      <p:ext uri="{BB962C8B-B14F-4D97-AF65-F5344CB8AC3E}">
        <p14:creationId xmlns:p14="http://schemas.microsoft.com/office/powerpoint/2010/main" val="35218441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38</a:t>
            </a:fld>
            <a:endParaRPr lang="en-US" dirty="0"/>
          </a:p>
        </p:txBody>
      </p:sp>
    </p:spTree>
    <p:extLst>
      <p:ext uri="{BB962C8B-B14F-4D97-AF65-F5344CB8AC3E}">
        <p14:creationId xmlns:p14="http://schemas.microsoft.com/office/powerpoint/2010/main" val="8384970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just a snapshot of how tax dollars are spent.  For example if your property is valued at $125,000 you pay approximately $500 in taxes.  $82 covers the Administration department, $16 Board of Alderman, $.73 for the debt service or in our case the capital lease for copiers, $24 for festival ground, $3 for parks and recreation, $199 for police and $176 for public works.  </a:t>
            </a:r>
          </a:p>
          <a:p>
            <a:r>
              <a:rPr lang="en-US" dirty="0"/>
              <a:t>As the values and tax payment increase, so does the contribution to each department. </a:t>
            </a:r>
          </a:p>
        </p:txBody>
      </p:sp>
      <p:sp>
        <p:nvSpPr>
          <p:cNvPr id="4" name="Slide Number Placeholder 3"/>
          <p:cNvSpPr>
            <a:spLocks noGrp="1"/>
          </p:cNvSpPr>
          <p:nvPr>
            <p:ph type="sldNum" sz="quarter" idx="5"/>
          </p:nvPr>
        </p:nvSpPr>
        <p:spPr/>
        <p:txBody>
          <a:bodyPr/>
          <a:lstStyle/>
          <a:p>
            <a:fld id="{1C36B699-5A77-8445-A4D5-1CFE2F20BD8E}" type="slidenum">
              <a:rPr lang="en-US" smtClean="0"/>
              <a:t>39</a:t>
            </a:fld>
            <a:endParaRPr lang="en-US" dirty="0"/>
          </a:p>
        </p:txBody>
      </p:sp>
    </p:spTree>
    <p:extLst>
      <p:ext uri="{BB962C8B-B14F-4D97-AF65-F5344CB8AC3E}">
        <p14:creationId xmlns:p14="http://schemas.microsoft.com/office/powerpoint/2010/main" val="1832161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significant increases will be discussed as we proceed through the budget presentation.  </a:t>
            </a:r>
          </a:p>
        </p:txBody>
      </p:sp>
      <p:sp>
        <p:nvSpPr>
          <p:cNvPr id="4" name="Slide Number Placeholder 3"/>
          <p:cNvSpPr>
            <a:spLocks noGrp="1"/>
          </p:cNvSpPr>
          <p:nvPr>
            <p:ph type="sldNum" sz="quarter" idx="5"/>
          </p:nvPr>
        </p:nvSpPr>
        <p:spPr/>
        <p:txBody>
          <a:bodyPr/>
          <a:lstStyle/>
          <a:p>
            <a:fld id="{1C36B699-5A77-8445-A4D5-1CFE2F20BD8E}" type="slidenum">
              <a:rPr lang="en-US" smtClean="0"/>
              <a:t>4</a:t>
            </a:fld>
            <a:endParaRPr lang="en-US" dirty="0"/>
          </a:p>
        </p:txBody>
      </p:sp>
    </p:spTree>
    <p:extLst>
      <p:ext uri="{BB962C8B-B14F-4D97-AF65-F5344CB8AC3E}">
        <p14:creationId xmlns:p14="http://schemas.microsoft.com/office/powerpoint/2010/main" val="33102903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an example of the expenditures look at the departmental level.</a:t>
            </a:r>
          </a:p>
        </p:txBody>
      </p:sp>
      <p:sp>
        <p:nvSpPr>
          <p:cNvPr id="4" name="Slide Number Placeholder 3"/>
          <p:cNvSpPr>
            <a:spLocks noGrp="1"/>
          </p:cNvSpPr>
          <p:nvPr>
            <p:ph type="sldNum" sz="quarter" idx="5"/>
          </p:nvPr>
        </p:nvSpPr>
        <p:spPr/>
        <p:txBody>
          <a:bodyPr/>
          <a:lstStyle/>
          <a:p>
            <a:fld id="{1C36B699-5A77-8445-A4D5-1CFE2F20BD8E}" type="slidenum">
              <a:rPr lang="en-US" smtClean="0"/>
              <a:t>40</a:t>
            </a:fld>
            <a:endParaRPr lang="en-US" dirty="0"/>
          </a:p>
        </p:txBody>
      </p:sp>
    </p:spTree>
    <p:extLst>
      <p:ext uri="{BB962C8B-B14F-4D97-AF65-F5344CB8AC3E}">
        <p14:creationId xmlns:p14="http://schemas.microsoft.com/office/powerpoint/2010/main" val="35430446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an illustration of a penny on the tax rate has looked over the past thirteen years.  You can see how the 2021 tax revaluation increased our tax base therefore increasing a penny on the tax rate</a:t>
            </a:r>
          </a:p>
        </p:txBody>
      </p:sp>
      <p:sp>
        <p:nvSpPr>
          <p:cNvPr id="4" name="Slide Number Placeholder 3"/>
          <p:cNvSpPr>
            <a:spLocks noGrp="1"/>
          </p:cNvSpPr>
          <p:nvPr>
            <p:ph type="sldNum" sz="quarter" idx="5"/>
          </p:nvPr>
        </p:nvSpPr>
        <p:spPr/>
        <p:txBody>
          <a:bodyPr/>
          <a:lstStyle/>
          <a:p>
            <a:fld id="{1C36B699-5A77-8445-A4D5-1CFE2F20BD8E}" type="slidenum">
              <a:rPr lang="en-US" smtClean="0"/>
              <a:t>41</a:t>
            </a:fld>
            <a:endParaRPr lang="en-US" dirty="0"/>
          </a:p>
        </p:txBody>
      </p:sp>
    </p:spTree>
    <p:extLst>
      <p:ext uri="{BB962C8B-B14F-4D97-AF65-F5344CB8AC3E}">
        <p14:creationId xmlns:p14="http://schemas.microsoft.com/office/powerpoint/2010/main" val="401222176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42</a:t>
            </a:fld>
            <a:endParaRPr lang="en-US" dirty="0"/>
          </a:p>
        </p:txBody>
      </p:sp>
    </p:spTree>
    <p:extLst>
      <p:ext uri="{BB962C8B-B14F-4D97-AF65-F5344CB8AC3E}">
        <p14:creationId xmlns:p14="http://schemas.microsoft.com/office/powerpoint/2010/main" val="32231376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43</a:t>
            </a:fld>
            <a:endParaRPr lang="en-US" dirty="0"/>
          </a:p>
        </p:txBody>
      </p:sp>
    </p:spTree>
    <p:extLst>
      <p:ext uri="{BB962C8B-B14F-4D97-AF65-F5344CB8AC3E}">
        <p14:creationId xmlns:p14="http://schemas.microsoft.com/office/powerpoint/2010/main" val="214721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significant increase in operations for fiscal year 2023-2024 is the levee repair project.  The Town has received grant funding from NCEM. </a:t>
            </a:r>
          </a:p>
        </p:txBody>
      </p:sp>
      <p:sp>
        <p:nvSpPr>
          <p:cNvPr id="4" name="Slide Number Placeholder 3"/>
          <p:cNvSpPr>
            <a:spLocks noGrp="1"/>
          </p:cNvSpPr>
          <p:nvPr>
            <p:ph type="sldNum" sz="quarter" idx="5"/>
          </p:nvPr>
        </p:nvSpPr>
        <p:spPr/>
        <p:txBody>
          <a:bodyPr/>
          <a:lstStyle/>
          <a:p>
            <a:fld id="{1C36B699-5A77-8445-A4D5-1CFE2F20BD8E}" type="slidenum">
              <a:rPr lang="en-US" smtClean="0"/>
              <a:t>44</a:t>
            </a:fld>
            <a:endParaRPr lang="en-US" dirty="0"/>
          </a:p>
        </p:txBody>
      </p:sp>
    </p:spTree>
    <p:extLst>
      <p:ext uri="{BB962C8B-B14F-4D97-AF65-F5344CB8AC3E}">
        <p14:creationId xmlns:p14="http://schemas.microsoft.com/office/powerpoint/2010/main" val="72640666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36B699-5A77-8445-A4D5-1CFE2F20BD8E}" type="slidenum">
              <a:rPr lang="en-US" smtClean="0"/>
              <a:t>45</a:t>
            </a:fld>
            <a:endParaRPr lang="en-US" dirty="0"/>
          </a:p>
        </p:txBody>
      </p:sp>
    </p:spTree>
    <p:extLst>
      <p:ext uri="{BB962C8B-B14F-4D97-AF65-F5344CB8AC3E}">
        <p14:creationId xmlns:p14="http://schemas.microsoft.com/office/powerpoint/2010/main" val="256115780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46</a:t>
            </a:fld>
            <a:endParaRPr lang="en-US" dirty="0"/>
          </a:p>
        </p:txBody>
      </p:sp>
    </p:spTree>
    <p:extLst>
      <p:ext uri="{BB962C8B-B14F-4D97-AF65-F5344CB8AC3E}">
        <p14:creationId xmlns:p14="http://schemas.microsoft.com/office/powerpoint/2010/main" val="274742554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proposed fees are consistent with the CIP and Financial Analysis adopted in 2021. </a:t>
            </a:r>
          </a:p>
        </p:txBody>
      </p:sp>
      <p:sp>
        <p:nvSpPr>
          <p:cNvPr id="4" name="Slide Number Placeholder 3"/>
          <p:cNvSpPr>
            <a:spLocks noGrp="1"/>
          </p:cNvSpPr>
          <p:nvPr>
            <p:ph type="sldNum" sz="quarter" idx="5"/>
          </p:nvPr>
        </p:nvSpPr>
        <p:spPr/>
        <p:txBody>
          <a:bodyPr/>
          <a:lstStyle/>
          <a:p>
            <a:fld id="{1C36B699-5A77-8445-A4D5-1CFE2F20BD8E}" type="slidenum">
              <a:rPr lang="en-US" smtClean="0"/>
              <a:t>47</a:t>
            </a:fld>
            <a:endParaRPr lang="en-US" dirty="0"/>
          </a:p>
        </p:txBody>
      </p:sp>
    </p:spTree>
    <p:extLst>
      <p:ext uri="{BB962C8B-B14F-4D97-AF65-F5344CB8AC3E}">
        <p14:creationId xmlns:p14="http://schemas.microsoft.com/office/powerpoint/2010/main" val="407359945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36B699-5A77-8445-A4D5-1CFE2F20BD8E}" type="slidenum">
              <a:rPr lang="en-US" smtClean="0"/>
              <a:t>48</a:t>
            </a:fld>
            <a:endParaRPr lang="en-US" dirty="0"/>
          </a:p>
        </p:txBody>
      </p:sp>
    </p:spTree>
    <p:extLst>
      <p:ext uri="{BB962C8B-B14F-4D97-AF65-F5344CB8AC3E}">
        <p14:creationId xmlns:p14="http://schemas.microsoft.com/office/powerpoint/2010/main" val="290348092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49</a:t>
            </a:fld>
            <a:endParaRPr lang="en-US" dirty="0"/>
          </a:p>
        </p:txBody>
      </p:sp>
    </p:spTree>
    <p:extLst>
      <p:ext uri="{BB962C8B-B14F-4D97-AF65-F5344CB8AC3E}">
        <p14:creationId xmlns:p14="http://schemas.microsoft.com/office/powerpoint/2010/main" val="1752561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current fiscal year,  the Town has used fund balance to:</a:t>
            </a:r>
          </a:p>
          <a:p>
            <a:pPr marL="174708" indent="-174708">
              <a:buFont typeface="Arial" panose="020B0604020202020204" pitchFamily="34" charset="0"/>
              <a:buChar char="•"/>
            </a:pPr>
            <a:r>
              <a:rPr lang="en-US" dirty="0"/>
              <a:t>purchase the Ferguson property $436,000</a:t>
            </a:r>
          </a:p>
          <a:p>
            <a:pPr marL="174708" indent="-174708">
              <a:buFont typeface="Arial" panose="020B0604020202020204" pitchFamily="34" charset="0"/>
              <a:buChar char="•"/>
            </a:pPr>
            <a:r>
              <a:rPr lang="en-US" dirty="0"/>
              <a:t>Install Town Hall doors $26,766</a:t>
            </a:r>
          </a:p>
          <a:p>
            <a:pPr marL="174708" indent="-174708">
              <a:buFont typeface="Arial" panose="020B0604020202020204" pitchFamily="34" charset="0"/>
              <a:buChar char="•"/>
            </a:pPr>
            <a:r>
              <a:rPr lang="en-US" dirty="0"/>
              <a:t>Clean up Ferguson property $88,500</a:t>
            </a:r>
          </a:p>
          <a:p>
            <a:pPr marL="174708" indent="-174708">
              <a:buFont typeface="Arial" panose="020B0604020202020204" pitchFamily="34" charset="0"/>
              <a:buChar char="•"/>
            </a:pPr>
            <a:r>
              <a:rPr lang="en-US" dirty="0"/>
              <a:t>Sweet Briar Parking Lot design $22,300</a:t>
            </a:r>
          </a:p>
          <a:p>
            <a:r>
              <a:rPr lang="en-US" dirty="0"/>
              <a:t>This year’s Fund Balance appropriation will be discussed later in the presentation</a:t>
            </a:r>
          </a:p>
        </p:txBody>
      </p:sp>
      <p:sp>
        <p:nvSpPr>
          <p:cNvPr id="4" name="Slide Number Placeholder 3"/>
          <p:cNvSpPr>
            <a:spLocks noGrp="1"/>
          </p:cNvSpPr>
          <p:nvPr>
            <p:ph type="sldNum" sz="quarter" idx="5"/>
          </p:nvPr>
        </p:nvSpPr>
        <p:spPr/>
        <p:txBody>
          <a:bodyPr/>
          <a:lstStyle/>
          <a:p>
            <a:fld id="{1C36B699-5A77-8445-A4D5-1CFE2F20BD8E}" type="slidenum">
              <a:rPr lang="en-US" smtClean="0"/>
              <a:t>5</a:t>
            </a:fld>
            <a:endParaRPr lang="en-US" dirty="0"/>
          </a:p>
        </p:txBody>
      </p:sp>
    </p:spTree>
    <p:extLst>
      <p:ext uri="{BB962C8B-B14F-4D97-AF65-F5344CB8AC3E}">
        <p14:creationId xmlns:p14="http://schemas.microsoft.com/office/powerpoint/2010/main" val="239466143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36B699-5A77-8445-A4D5-1CFE2F20BD8E}" type="slidenum">
              <a:rPr lang="en-US" smtClean="0"/>
              <a:t>50</a:t>
            </a:fld>
            <a:endParaRPr lang="en-US" dirty="0"/>
          </a:p>
        </p:txBody>
      </p:sp>
    </p:spTree>
    <p:extLst>
      <p:ext uri="{BB962C8B-B14F-4D97-AF65-F5344CB8AC3E}">
        <p14:creationId xmlns:p14="http://schemas.microsoft.com/office/powerpoint/2010/main" val="109649347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36B699-5A77-8445-A4D5-1CFE2F20BD8E}" type="slidenum">
              <a:rPr lang="en-US" smtClean="0"/>
              <a:t>51</a:t>
            </a:fld>
            <a:endParaRPr lang="en-US" dirty="0"/>
          </a:p>
        </p:txBody>
      </p:sp>
    </p:spTree>
    <p:extLst>
      <p:ext uri="{BB962C8B-B14F-4D97-AF65-F5344CB8AC3E}">
        <p14:creationId xmlns:p14="http://schemas.microsoft.com/office/powerpoint/2010/main" val="17409244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36B699-5A77-8445-A4D5-1CFE2F20BD8E}" type="slidenum">
              <a:rPr lang="en-US" smtClean="0"/>
              <a:t>52</a:t>
            </a:fld>
            <a:endParaRPr lang="en-US" dirty="0"/>
          </a:p>
        </p:txBody>
      </p:sp>
    </p:spTree>
    <p:extLst>
      <p:ext uri="{BB962C8B-B14F-4D97-AF65-F5344CB8AC3E}">
        <p14:creationId xmlns:p14="http://schemas.microsoft.com/office/powerpoint/2010/main" val="206760313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36B699-5A77-8445-A4D5-1CFE2F20BD8E}" type="slidenum">
              <a:rPr lang="en-US" smtClean="0"/>
              <a:t>53</a:t>
            </a:fld>
            <a:endParaRPr lang="en-US" dirty="0"/>
          </a:p>
        </p:txBody>
      </p:sp>
    </p:spTree>
    <p:extLst>
      <p:ext uri="{BB962C8B-B14F-4D97-AF65-F5344CB8AC3E}">
        <p14:creationId xmlns:p14="http://schemas.microsoft.com/office/powerpoint/2010/main" val="265021533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54</a:t>
            </a:fld>
            <a:endParaRPr lang="en-US" dirty="0"/>
          </a:p>
        </p:txBody>
      </p:sp>
    </p:spTree>
    <p:extLst>
      <p:ext uri="{BB962C8B-B14F-4D97-AF65-F5344CB8AC3E}">
        <p14:creationId xmlns:p14="http://schemas.microsoft.com/office/powerpoint/2010/main" val="424206515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55</a:t>
            </a:fld>
            <a:endParaRPr lang="en-US" dirty="0"/>
          </a:p>
        </p:txBody>
      </p:sp>
    </p:spTree>
    <p:extLst>
      <p:ext uri="{BB962C8B-B14F-4D97-AF65-F5344CB8AC3E}">
        <p14:creationId xmlns:p14="http://schemas.microsoft.com/office/powerpoint/2010/main" val="44636497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56</a:t>
            </a:fld>
            <a:endParaRPr lang="en-US" dirty="0"/>
          </a:p>
        </p:txBody>
      </p:sp>
    </p:spTree>
    <p:extLst>
      <p:ext uri="{BB962C8B-B14F-4D97-AF65-F5344CB8AC3E}">
        <p14:creationId xmlns:p14="http://schemas.microsoft.com/office/powerpoint/2010/main" val="45350472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57</a:t>
            </a:fld>
            <a:endParaRPr lang="en-US" dirty="0"/>
          </a:p>
        </p:txBody>
      </p:sp>
    </p:spTree>
    <p:extLst>
      <p:ext uri="{BB962C8B-B14F-4D97-AF65-F5344CB8AC3E}">
        <p14:creationId xmlns:p14="http://schemas.microsoft.com/office/powerpoint/2010/main" val="3917286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Alderman’s goal has been to maintain 100% fund balance.  The last time it dipped below 100% was when the Board voted to payoff several loans in 2017. As of May 19, 2023, the estimated Fund Balance will be 115%. = $585,087. Using $338,749 to balance the budget. (Storage Building, Land &amp; Bethel Village) Will be discussed later. </a:t>
            </a:r>
          </a:p>
        </p:txBody>
      </p:sp>
      <p:sp>
        <p:nvSpPr>
          <p:cNvPr id="4" name="Slide Number Placeholder 3"/>
          <p:cNvSpPr>
            <a:spLocks noGrp="1"/>
          </p:cNvSpPr>
          <p:nvPr>
            <p:ph type="sldNum" sz="quarter" idx="5"/>
          </p:nvPr>
        </p:nvSpPr>
        <p:spPr/>
        <p:txBody>
          <a:bodyPr/>
          <a:lstStyle/>
          <a:p>
            <a:fld id="{1C36B699-5A77-8445-A4D5-1CFE2F20BD8E}" type="slidenum">
              <a:rPr lang="en-US" smtClean="0"/>
              <a:t>6</a:t>
            </a:fld>
            <a:endParaRPr lang="en-US" dirty="0"/>
          </a:p>
        </p:txBody>
      </p:sp>
    </p:spTree>
    <p:extLst>
      <p:ext uri="{BB962C8B-B14F-4D97-AF65-F5344CB8AC3E}">
        <p14:creationId xmlns:p14="http://schemas.microsoft.com/office/powerpoint/2010/main" val="1702154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36B699-5A77-8445-A4D5-1CFE2F20BD8E}" type="slidenum">
              <a:rPr lang="en-US" smtClean="0"/>
              <a:t>7</a:t>
            </a:fld>
            <a:endParaRPr lang="en-US" dirty="0"/>
          </a:p>
        </p:txBody>
      </p:sp>
    </p:spTree>
    <p:extLst>
      <p:ext uri="{BB962C8B-B14F-4D97-AF65-F5344CB8AC3E}">
        <p14:creationId xmlns:p14="http://schemas.microsoft.com/office/powerpoint/2010/main" val="2005409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speaks for itself. </a:t>
            </a:r>
          </a:p>
        </p:txBody>
      </p:sp>
      <p:sp>
        <p:nvSpPr>
          <p:cNvPr id="4" name="Slide Number Placeholder 3"/>
          <p:cNvSpPr>
            <a:spLocks noGrp="1"/>
          </p:cNvSpPr>
          <p:nvPr>
            <p:ph type="sldNum" sz="quarter" idx="5"/>
          </p:nvPr>
        </p:nvSpPr>
        <p:spPr/>
        <p:txBody>
          <a:bodyPr/>
          <a:lstStyle/>
          <a:p>
            <a:fld id="{1C36B699-5A77-8445-A4D5-1CFE2F20BD8E}" type="slidenum">
              <a:rPr lang="en-US" smtClean="0"/>
              <a:t>8</a:t>
            </a:fld>
            <a:endParaRPr lang="en-US" dirty="0"/>
          </a:p>
        </p:txBody>
      </p:sp>
    </p:spTree>
    <p:extLst>
      <p:ext uri="{BB962C8B-B14F-4D97-AF65-F5344CB8AC3E}">
        <p14:creationId xmlns:p14="http://schemas.microsoft.com/office/powerpoint/2010/main" val="1915887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Town can only budget for the current tax collection rate in the upcoming year.  We are currently at a 96% tax collection rate.</a:t>
            </a:r>
          </a:p>
        </p:txBody>
      </p:sp>
      <p:sp>
        <p:nvSpPr>
          <p:cNvPr id="4" name="Slide Number Placeholder 3"/>
          <p:cNvSpPr>
            <a:spLocks noGrp="1"/>
          </p:cNvSpPr>
          <p:nvPr>
            <p:ph type="sldNum" sz="quarter" idx="5"/>
          </p:nvPr>
        </p:nvSpPr>
        <p:spPr/>
        <p:txBody>
          <a:bodyPr/>
          <a:lstStyle/>
          <a:p>
            <a:fld id="{1C36B699-5A77-8445-A4D5-1CFE2F20BD8E}" type="slidenum">
              <a:rPr lang="en-US" smtClean="0"/>
              <a:t>9</a:t>
            </a:fld>
            <a:endParaRPr lang="en-US" dirty="0"/>
          </a:p>
        </p:txBody>
      </p:sp>
    </p:spTree>
    <p:extLst>
      <p:ext uri="{BB962C8B-B14F-4D97-AF65-F5344CB8AC3E}">
        <p14:creationId xmlns:p14="http://schemas.microsoft.com/office/powerpoint/2010/main" val="3509013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E016143-E03C-4CFD-AFDC-14E5BDEA754C}" type="datetimeFigureOut">
              <a:rPr lang="en-US"/>
              <a:t>5/24/2023</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FAB73BC-B049-4115-A692-8D63A059BFB8}" type="slidenum">
              <a:rPr lang="en-US"/>
              <a:pPr/>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8A7C6C-0F39-4D70-8E8D-FE5B9C95FA73}" type="datetimeFigureOut">
              <a:rPr lang="en-US"/>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a:t>5/24/2023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a:t>5/24/2023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a:t>5/24/2023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a:t>5/24/2023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53789A-C914-4DB1-8815-80B5EC7335C5}" type="datetimeFigureOut">
              <a:rPr lang="en-US"/>
              <a:t>5/24/2023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6440AA-91A0-436F-8FDB-C0F939DCAE21}" type="datetimeFigureOut">
              <a:rPr lang="en-US"/>
              <a:t>5/24/2023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E59FD0C-5451-4CA0-86AF-E70AE3279989}" type="datetimeFigureOut">
              <a:rPr lang="en-US"/>
              <a:t>5/24/2023</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4FAB73BC-B049-4115-A692-8D63A059BFB8}"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4.xml"/><Relationship Id="rId4" Type="http://schemas.openxmlformats.org/officeDocument/2006/relationships/image" Target="../media/image2.emf"/></Relationships>
</file>

<file path=ppt/slides/_rels/slide3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4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4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5.xml"/><Relationship Id="rId1" Type="http://schemas.openxmlformats.org/officeDocument/2006/relationships/slideLayout" Target="../slideLayouts/slideLayout4.xml"/><Relationship Id="rId4" Type="http://schemas.openxmlformats.org/officeDocument/2006/relationships/image" Target="../media/image2.emf"/></Relationships>
</file>

<file path=ppt/slides/_rels/slide5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a:xfrm>
            <a:off x="841247" y="457200"/>
            <a:ext cx="4526620" cy="4013200"/>
          </a:xfrm>
        </p:spPr>
        <p:txBody>
          <a:bodyPr/>
          <a:lstStyle/>
          <a:p>
            <a:r>
              <a:rPr lang="en-US" dirty="0"/>
              <a:t>Town of Maggie Valley</a:t>
            </a:r>
            <a:br>
              <a:rPr lang="en-US" dirty="0"/>
            </a:br>
            <a:r>
              <a:rPr lang="en-US"/>
              <a:t>FY 2023-2024</a:t>
            </a:r>
            <a:br>
              <a:rPr lang="en-US" dirty="0"/>
            </a:br>
            <a:r>
              <a:rPr lang="en-US" dirty="0"/>
              <a:t>Proposed Budget </a:t>
            </a:r>
          </a:p>
        </p:txBody>
      </p:sp>
      <p:pic>
        <p:nvPicPr>
          <p:cNvPr id="20" name="Content Placeholder 1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367867" y="685800"/>
            <a:ext cx="5486400" cy="5486400"/>
          </a:xfrm>
        </p:spPr>
      </p:pic>
      <p:sp>
        <p:nvSpPr>
          <p:cNvPr id="19" name="Text Placeholder 18"/>
          <p:cNvSpPr>
            <a:spLocks noGrp="1"/>
          </p:cNvSpPr>
          <p:nvPr>
            <p:ph type="body" sz="half" idx="2"/>
          </p:nvPr>
        </p:nvSpPr>
        <p:spPr>
          <a:xfrm>
            <a:off x="841248" y="4639733"/>
            <a:ext cx="3200400" cy="1270002"/>
          </a:xfrm>
        </p:spPr>
        <p:txBody>
          <a:bodyPr>
            <a:normAutofit/>
          </a:bodyPr>
          <a:lstStyle/>
          <a:p>
            <a:r>
              <a:rPr lang="en-US" sz="1600" dirty="0"/>
              <a:t>Vickie Best , Town Manager</a:t>
            </a:r>
          </a:p>
          <a:p>
            <a:r>
              <a:rPr lang="en-US" sz="1600" dirty="0"/>
              <a:t>Wednesday, May 23, 2023</a:t>
            </a:r>
          </a:p>
        </p:txBody>
      </p:sp>
    </p:spTree>
    <p:extLst>
      <p:ext uri="{BB962C8B-B14F-4D97-AF65-F5344CB8AC3E}">
        <p14:creationId xmlns:p14="http://schemas.microsoft.com/office/powerpoint/2010/main" val="830576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365760"/>
            <a:ext cx="9692640" cy="814111"/>
          </a:xfrm>
        </p:spPr>
        <p:txBody>
          <a:bodyPr/>
          <a:lstStyle/>
          <a:p>
            <a:r>
              <a:rPr lang="en-US" dirty="0"/>
              <a:t>Property Tax Revenues By Rate </a:t>
            </a:r>
          </a:p>
        </p:txBody>
      </p:sp>
      <p:graphicFrame>
        <p:nvGraphicFramePr>
          <p:cNvPr id="5" name="Content Placeholder 4">
            <a:extLst>
              <a:ext uri="{FF2B5EF4-FFF2-40B4-BE49-F238E27FC236}">
                <a16:creationId xmlns:a16="http://schemas.microsoft.com/office/drawing/2014/main" id="{0E2AD0E7-2E88-B64F-83AF-A62EAD5FC29F}"/>
              </a:ext>
            </a:extLst>
          </p:cNvPr>
          <p:cNvGraphicFramePr>
            <a:graphicFrameLocks noGrp="1"/>
          </p:cNvGraphicFramePr>
          <p:nvPr>
            <p:ph idx="1"/>
            <p:extLst>
              <p:ext uri="{D42A27DB-BD31-4B8C-83A1-F6EECF244321}">
                <p14:modId xmlns:p14="http://schemas.microsoft.com/office/powerpoint/2010/main" val="216671323"/>
              </p:ext>
            </p:extLst>
          </p:nvPr>
        </p:nvGraphicFramePr>
        <p:xfrm>
          <a:off x="101600" y="1357309"/>
          <a:ext cx="11181168" cy="5260468"/>
        </p:xfrm>
        <a:graphic>
          <a:graphicData uri="http://schemas.openxmlformats.org/drawingml/2006/table">
            <a:tbl>
              <a:tblPr firstRow="1" bandRow="1">
                <a:tableStyleId>{5C22544A-7EE6-4342-B048-85BDC9FD1C3A}</a:tableStyleId>
              </a:tblPr>
              <a:tblGrid>
                <a:gridCol w="1863528">
                  <a:extLst>
                    <a:ext uri="{9D8B030D-6E8A-4147-A177-3AD203B41FA5}">
                      <a16:colId xmlns:a16="http://schemas.microsoft.com/office/drawing/2014/main" val="3590230124"/>
                    </a:ext>
                  </a:extLst>
                </a:gridCol>
                <a:gridCol w="1863528">
                  <a:extLst>
                    <a:ext uri="{9D8B030D-6E8A-4147-A177-3AD203B41FA5}">
                      <a16:colId xmlns:a16="http://schemas.microsoft.com/office/drawing/2014/main" val="493471282"/>
                    </a:ext>
                  </a:extLst>
                </a:gridCol>
                <a:gridCol w="1863528">
                  <a:extLst>
                    <a:ext uri="{9D8B030D-6E8A-4147-A177-3AD203B41FA5}">
                      <a16:colId xmlns:a16="http://schemas.microsoft.com/office/drawing/2014/main" val="3974106786"/>
                    </a:ext>
                  </a:extLst>
                </a:gridCol>
                <a:gridCol w="1863528">
                  <a:extLst>
                    <a:ext uri="{9D8B030D-6E8A-4147-A177-3AD203B41FA5}">
                      <a16:colId xmlns:a16="http://schemas.microsoft.com/office/drawing/2014/main" val="1174705467"/>
                    </a:ext>
                  </a:extLst>
                </a:gridCol>
                <a:gridCol w="1863528">
                  <a:extLst>
                    <a:ext uri="{9D8B030D-6E8A-4147-A177-3AD203B41FA5}">
                      <a16:colId xmlns:a16="http://schemas.microsoft.com/office/drawing/2014/main" val="302715226"/>
                    </a:ext>
                  </a:extLst>
                </a:gridCol>
                <a:gridCol w="1863528">
                  <a:extLst>
                    <a:ext uri="{9D8B030D-6E8A-4147-A177-3AD203B41FA5}">
                      <a16:colId xmlns:a16="http://schemas.microsoft.com/office/drawing/2014/main" val="3822013176"/>
                    </a:ext>
                  </a:extLst>
                </a:gridCol>
              </a:tblGrid>
              <a:tr h="1642560">
                <a:tc>
                  <a:txBody>
                    <a:bodyPr/>
                    <a:lstStyle/>
                    <a:p>
                      <a:pPr algn="ctr"/>
                      <a:r>
                        <a:rPr lang="en-US" sz="1900" b="1" dirty="0"/>
                        <a:t>Tax Collection Rate</a:t>
                      </a:r>
                    </a:p>
                  </a:txBody>
                  <a:tcPr anchor="ctr"/>
                </a:tc>
                <a:tc>
                  <a:txBody>
                    <a:bodyPr/>
                    <a:lstStyle/>
                    <a:p>
                      <a:pPr algn="ctr"/>
                      <a:r>
                        <a:rPr lang="en-US" sz="2000" b="1" dirty="0">
                          <a:solidFill>
                            <a:schemeClr val="bg1"/>
                          </a:solidFill>
                        </a:rPr>
                        <a:t>$0.42</a:t>
                      </a:r>
                    </a:p>
                  </a:txBody>
                  <a:tcPr anchor="ctr"/>
                </a:tc>
                <a:tc>
                  <a:txBody>
                    <a:bodyPr/>
                    <a:lstStyle/>
                    <a:p>
                      <a:pPr algn="ctr"/>
                      <a:r>
                        <a:rPr lang="en-US" sz="2000" b="1" dirty="0">
                          <a:solidFill>
                            <a:schemeClr val="bg1"/>
                          </a:solidFill>
                        </a:rPr>
                        <a:t>$0.41</a:t>
                      </a:r>
                    </a:p>
                  </a:txBody>
                  <a:tcPr anchor="ctr"/>
                </a:tc>
                <a:tc>
                  <a:txBody>
                    <a:bodyPr/>
                    <a:lstStyle/>
                    <a:p>
                      <a:pPr algn="ctr"/>
                      <a:r>
                        <a:rPr lang="en-US" sz="2000" b="1" dirty="0">
                          <a:solidFill>
                            <a:schemeClr val="bg1"/>
                          </a:solidFill>
                        </a:rPr>
                        <a:t>$0.40</a:t>
                      </a:r>
                    </a:p>
                  </a:txBody>
                  <a:tcPr anchor="ctr"/>
                </a:tc>
                <a:tc>
                  <a:txBody>
                    <a:bodyPr/>
                    <a:lstStyle/>
                    <a:p>
                      <a:pPr algn="ctr"/>
                      <a:r>
                        <a:rPr lang="en-US" sz="2000" b="1" dirty="0">
                          <a:solidFill>
                            <a:schemeClr val="bg1"/>
                          </a:solidFill>
                        </a:rPr>
                        <a:t>$0.39</a:t>
                      </a:r>
                    </a:p>
                  </a:txBody>
                  <a:tcPr anchor="ctr"/>
                </a:tc>
                <a:tc>
                  <a:txBody>
                    <a:bodyPr/>
                    <a:lstStyle/>
                    <a:p>
                      <a:pPr algn="ctr"/>
                      <a:r>
                        <a:rPr lang="en-US" sz="2000" b="1" dirty="0">
                          <a:solidFill>
                            <a:schemeClr val="bg1"/>
                          </a:solidFill>
                        </a:rPr>
                        <a:t>$0.38</a:t>
                      </a:r>
                    </a:p>
                  </a:txBody>
                  <a:tcPr anchor="ctr"/>
                </a:tc>
                <a:extLst>
                  <a:ext uri="{0D108BD9-81ED-4DB2-BD59-A6C34878D82A}">
                    <a16:rowId xmlns:a16="http://schemas.microsoft.com/office/drawing/2014/main" val="1242913032"/>
                  </a:ext>
                </a:extLst>
              </a:tr>
              <a:tr h="1642560">
                <a:tc>
                  <a:txBody>
                    <a:bodyPr/>
                    <a:lstStyle/>
                    <a:p>
                      <a:pPr algn="ctr"/>
                      <a:r>
                        <a:rPr lang="en-US" sz="1900" b="1" dirty="0"/>
                        <a:t>Tax Revenue Generated</a:t>
                      </a:r>
                    </a:p>
                  </a:txBody>
                  <a:tcPr anchor="ctr"/>
                </a:tc>
                <a:tc>
                  <a:txBody>
                    <a:bodyPr/>
                    <a:lstStyle/>
                    <a:p>
                      <a:pPr algn="ctr"/>
                      <a:r>
                        <a:rPr lang="en-US" sz="2000" b="1" dirty="0">
                          <a:solidFill>
                            <a:srgbClr val="00B050"/>
                          </a:solidFill>
                        </a:rPr>
                        <a:t>$2,050,438</a:t>
                      </a:r>
                    </a:p>
                  </a:txBody>
                  <a:tcPr anchor="ctr"/>
                </a:tc>
                <a:tc>
                  <a:txBody>
                    <a:bodyPr/>
                    <a:lstStyle/>
                    <a:p>
                      <a:pPr algn="ctr"/>
                      <a:r>
                        <a:rPr lang="en-US" sz="2000" b="1" dirty="0">
                          <a:solidFill>
                            <a:srgbClr val="00B050"/>
                          </a:solidFill>
                        </a:rPr>
                        <a:t>$2,006,499</a:t>
                      </a:r>
                    </a:p>
                  </a:txBody>
                  <a:tcPr anchor="ctr"/>
                </a:tc>
                <a:tc>
                  <a:txBody>
                    <a:bodyPr/>
                    <a:lstStyle/>
                    <a:p>
                      <a:pPr algn="ctr"/>
                      <a:r>
                        <a:rPr lang="en-US" sz="2000" b="1" dirty="0"/>
                        <a:t>$1,957,560</a:t>
                      </a:r>
                    </a:p>
                  </a:txBody>
                  <a:tcPr anchor="ctr"/>
                </a:tc>
                <a:tc>
                  <a:txBody>
                    <a:bodyPr/>
                    <a:lstStyle/>
                    <a:p>
                      <a:pPr algn="ctr"/>
                      <a:r>
                        <a:rPr lang="en-US" sz="2000" b="1" dirty="0">
                          <a:solidFill>
                            <a:srgbClr val="FF0000"/>
                          </a:solidFill>
                        </a:rPr>
                        <a:t>$1,908,621</a:t>
                      </a:r>
                    </a:p>
                  </a:txBody>
                  <a:tcPr anchor="ctr"/>
                </a:tc>
                <a:tc>
                  <a:txBody>
                    <a:bodyPr/>
                    <a:lstStyle/>
                    <a:p>
                      <a:pPr algn="ctr"/>
                      <a:r>
                        <a:rPr lang="en-US" sz="2000" b="1" dirty="0">
                          <a:solidFill>
                            <a:srgbClr val="FF0000"/>
                          </a:solidFill>
                        </a:rPr>
                        <a:t>$1,859,682</a:t>
                      </a:r>
                    </a:p>
                  </a:txBody>
                  <a:tcPr anchor="ctr"/>
                </a:tc>
                <a:extLst>
                  <a:ext uri="{0D108BD9-81ED-4DB2-BD59-A6C34878D82A}">
                    <a16:rowId xmlns:a16="http://schemas.microsoft.com/office/drawing/2014/main" val="2851622258"/>
                  </a:ext>
                </a:extLst>
              </a:tr>
              <a:tr h="1975348">
                <a:tc>
                  <a:txBody>
                    <a:bodyPr/>
                    <a:lstStyle/>
                    <a:p>
                      <a:pPr algn="ctr"/>
                      <a:r>
                        <a:rPr lang="en-US" sz="1900" b="1" dirty="0"/>
                        <a:t>Difference of  Revenues</a:t>
                      </a:r>
                    </a:p>
                  </a:txBody>
                  <a:tcPr anchor="ctr"/>
                </a:tc>
                <a:tc>
                  <a:txBody>
                    <a:bodyPr/>
                    <a:lstStyle/>
                    <a:p>
                      <a:pPr algn="ctr"/>
                      <a:endParaRPr lang="en-US" sz="2000" b="1" dirty="0">
                        <a:solidFill>
                          <a:srgbClr val="00B050"/>
                        </a:solidFill>
                      </a:endParaRPr>
                    </a:p>
                    <a:p>
                      <a:pPr algn="ctr"/>
                      <a:r>
                        <a:rPr lang="en-US" sz="2000" b="1" dirty="0">
                          <a:solidFill>
                            <a:srgbClr val="00B050"/>
                          </a:solidFill>
                        </a:rPr>
                        <a:t>(+)</a:t>
                      </a:r>
                    </a:p>
                    <a:p>
                      <a:pPr algn="ctr"/>
                      <a:r>
                        <a:rPr lang="en-US" sz="2000" b="1" dirty="0">
                          <a:solidFill>
                            <a:srgbClr val="00B050"/>
                          </a:solidFill>
                        </a:rPr>
                        <a:t>$97,878</a:t>
                      </a:r>
                    </a:p>
                    <a:p>
                      <a:pPr algn="ctr"/>
                      <a:endParaRPr lang="en-US" sz="2000" b="1" dirty="0">
                        <a:solidFill>
                          <a:srgbClr val="00B050"/>
                        </a:solidFill>
                      </a:endParaRPr>
                    </a:p>
                  </a:txBody>
                  <a:tcPr anchor="ctr"/>
                </a:tc>
                <a:tc>
                  <a:txBody>
                    <a:bodyPr/>
                    <a:lstStyle/>
                    <a:p>
                      <a:pPr algn="ctr"/>
                      <a:r>
                        <a:rPr lang="en-US" sz="2000" b="1" dirty="0">
                          <a:solidFill>
                            <a:srgbClr val="00B050"/>
                          </a:solidFill>
                        </a:rPr>
                        <a:t>(+)</a:t>
                      </a:r>
                    </a:p>
                    <a:p>
                      <a:pPr algn="ctr"/>
                      <a:r>
                        <a:rPr lang="en-US" sz="2000" b="1" dirty="0">
                          <a:solidFill>
                            <a:srgbClr val="00B050"/>
                          </a:solidFill>
                        </a:rPr>
                        <a:t>$48,939</a:t>
                      </a:r>
                    </a:p>
                  </a:txBody>
                  <a:tcPr anchor="ctr"/>
                </a:tc>
                <a:tc>
                  <a:txBody>
                    <a:bodyPr/>
                    <a:lstStyle/>
                    <a:p>
                      <a:pPr algn="ctr"/>
                      <a:r>
                        <a:rPr lang="en-US" sz="2000" b="1" dirty="0"/>
                        <a:t>$0</a:t>
                      </a:r>
                    </a:p>
                  </a:txBody>
                  <a:tcPr anchor="ctr"/>
                </a:tc>
                <a:tc>
                  <a:txBody>
                    <a:bodyPr/>
                    <a:lstStyle/>
                    <a:p>
                      <a:pPr algn="ctr"/>
                      <a:r>
                        <a:rPr lang="en-US" sz="2000" b="1" dirty="0">
                          <a:solidFill>
                            <a:srgbClr val="FF0000"/>
                          </a:solidFill>
                        </a:rPr>
                        <a:t>(-)</a:t>
                      </a:r>
                    </a:p>
                    <a:p>
                      <a:pPr algn="ctr"/>
                      <a:r>
                        <a:rPr lang="en-US" sz="2000" b="1" dirty="0">
                          <a:solidFill>
                            <a:srgbClr val="FF0000"/>
                          </a:solidFill>
                        </a:rPr>
                        <a:t>$48,939</a:t>
                      </a:r>
                    </a:p>
                  </a:txBody>
                  <a:tcPr anchor="ctr"/>
                </a:tc>
                <a:tc>
                  <a:txBody>
                    <a:bodyPr/>
                    <a:lstStyle/>
                    <a:p>
                      <a:pPr algn="ctr"/>
                      <a:r>
                        <a:rPr lang="en-US" sz="2000" b="1" dirty="0">
                          <a:solidFill>
                            <a:srgbClr val="FF0000"/>
                          </a:solidFill>
                        </a:rPr>
                        <a:t>(-)</a:t>
                      </a:r>
                    </a:p>
                    <a:p>
                      <a:pPr algn="ctr"/>
                      <a:r>
                        <a:rPr lang="en-US" sz="2000" b="1" dirty="0">
                          <a:solidFill>
                            <a:srgbClr val="FF0000"/>
                          </a:solidFill>
                        </a:rPr>
                        <a:t>$97,828</a:t>
                      </a:r>
                    </a:p>
                  </a:txBody>
                  <a:tcPr anchor="ctr"/>
                </a:tc>
                <a:extLst>
                  <a:ext uri="{0D108BD9-81ED-4DB2-BD59-A6C34878D82A}">
                    <a16:rowId xmlns:a16="http://schemas.microsoft.com/office/drawing/2014/main" val="3847244790"/>
                  </a:ext>
                </a:extLst>
              </a:tr>
            </a:tbl>
          </a:graphicData>
        </a:graphic>
      </p:graphicFrame>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3187177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882" y="365760"/>
            <a:ext cx="10416630" cy="871369"/>
          </a:xfrm>
        </p:spPr>
        <p:txBody>
          <a:bodyPr/>
          <a:lstStyle/>
          <a:p>
            <a:r>
              <a:rPr lang="en-US" dirty="0"/>
              <a:t>Sales Tax </a:t>
            </a:r>
          </a:p>
        </p:txBody>
      </p:sp>
      <p:sp>
        <p:nvSpPr>
          <p:cNvPr id="3" name="Content Placeholder 2"/>
          <p:cNvSpPr>
            <a:spLocks noGrp="1"/>
          </p:cNvSpPr>
          <p:nvPr>
            <p:ph idx="1"/>
          </p:nvPr>
        </p:nvSpPr>
        <p:spPr>
          <a:xfrm>
            <a:off x="376518" y="1237129"/>
            <a:ext cx="9480714" cy="5303371"/>
          </a:xfrm>
        </p:spPr>
        <p:txBody>
          <a:bodyPr>
            <a:normAutofit/>
          </a:bodyPr>
          <a:lstStyle/>
          <a:p>
            <a:r>
              <a:rPr lang="en-US" sz="2400" dirty="0"/>
              <a:t>Sales tax is the second largest revenue source for the Town’s General Fund. </a:t>
            </a:r>
          </a:p>
          <a:p>
            <a:r>
              <a:rPr lang="en-US" sz="2400" dirty="0"/>
              <a:t>Sales Tax distribution can occur using the Ad Valorem or Population method. </a:t>
            </a:r>
          </a:p>
          <a:p>
            <a:r>
              <a:rPr lang="en-US" sz="2400" dirty="0"/>
              <a:t>It is each county’s prerogative to establish how sales tax is distributed</a:t>
            </a:r>
          </a:p>
          <a:p>
            <a:pPr lvl="1"/>
            <a:r>
              <a:rPr lang="en-US" sz="2000" dirty="0"/>
              <a:t>Haywood County has chosen the population formula. </a:t>
            </a:r>
          </a:p>
          <a:p>
            <a:r>
              <a:rPr lang="en-US" sz="2400" b="1" dirty="0"/>
              <a:t>Based upon Haywood County Sales Tax Projections the Town should receive 2.27% of total collected sales taxes = $838,942</a:t>
            </a:r>
            <a:endParaRPr lang="en-US" dirty="0"/>
          </a:p>
          <a:p>
            <a:r>
              <a:rPr lang="en-US" dirty="0"/>
              <a:t>Sales Tax Revenues are 36.2% higher than in FY22-23 due to Census Population Increase.</a:t>
            </a:r>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947921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3" y="187931"/>
            <a:ext cx="9692640" cy="753913"/>
          </a:xfrm>
        </p:spPr>
        <p:txBody>
          <a:bodyPr/>
          <a:lstStyle/>
          <a:p>
            <a:r>
              <a:rPr lang="en-US" dirty="0"/>
              <a:t>Sales Tax Revenues: FY 08- FY23</a:t>
            </a:r>
          </a:p>
        </p:txBody>
      </p:sp>
      <p:graphicFrame>
        <p:nvGraphicFramePr>
          <p:cNvPr id="5" name="Content Placeholder 4">
            <a:extLst>
              <a:ext uri="{FF2B5EF4-FFF2-40B4-BE49-F238E27FC236}">
                <a16:creationId xmlns:a16="http://schemas.microsoft.com/office/drawing/2014/main" id="{D532EA7B-7778-6D47-A78C-5BCFC3B5C83C}"/>
              </a:ext>
            </a:extLst>
          </p:cNvPr>
          <p:cNvGraphicFramePr>
            <a:graphicFrameLocks noGrp="1"/>
          </p:cNvGraphicFramePr>
          <p:nvPr>
            <p:ph idx="1"/>
            <p:extLst>
              <p:ext uri="{D42A27DB-BD31-4B8C-83A1-F6EECF244321}">
                <p14:modId xmlns:p14="http://schemas.microsoft.com/office/powerpoint/2010/main" val="3962271277"/>
              </p:ext>
            </p:extLst>
          </p:nvPr>
        </p:nvGraphicFramePr>
        <p:xfrm>
          <a:off x="366713" y="1306513"/>
          <a:ext cx="10252075" cy="5281612"/>
        </p:xfrm>
        <a:graphic>
          <a:graphicData uri="http://schemas.openxmlformats.org/drawingml/2006/chart">
            <c:chart xmlns:c="http://schemas.openxmlformats.org/drawingml/2006/chart" xmlns:r="http://schemas.openxmlformats.org/officeDocument/2006/relationships" r:id="rId3"/>
          </a:graphicData>
        </a:graphic>
      </p:graphicFrame>
      <p:pic>
        <p:nvPicPr>
          <p:cNvPr id="4" name="Content Placeholder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4102631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Fees</a:t>
            </a:r>
          </a:p>
        </p:txBody>
      </p:sp>
      <p:sp>
        <p:nvSpPr>
          <p:cNvPr id="3" name="Content Placeholder 2"/>
          <p:cNvSpPr>
            <a:spLocks noGrp="1"/>
          </p:cNvSpPr>
          <p:nvPr>
            <p:ph sz="half" idx="1"/>
          </p:nvPr>
        </p:nvSpPr>
        <p:spPr>
          <a:xfrm>
            <a:off x="373224" y="1828800"/>
            <a:ext cx="5369208" cy="4775200"/>
          </a:xfrm>
        </p:spPr>
        <p:txBody>
          <a:bodyPr>
            <a:normAutofit fontScale="55000" lnSpcReduction="20000"/>
          </a:bodyPr>
          <a:lstStyle/>
          <a:p>
            <a:r>
              <a:rPr lang="en-US" sz="3800" b="1" u="sng" dirty="0"/>
              <a:t>Sewer Development Fees</a:t>
            </a:r>
          </a:p>
          <a:p>
            <a:pPr lvl="1"/>
            <a:r>
              <a:rPr lang="en-US" sz="3800" b="1" dirty="0">
                <a:solidFill>
                  <a:srgbClr val="00B050"/>
                </a:solidFill>
              </a:rPr>
              <a:t>Unchanged</a:t>
            </a:r>
          </a:p>
          <a:p>
            <a:pPr lvl="2"/>
            <a:r>
              <a:rPr lang="en-US" sz="3600" dirty="0"/>
              <a:t>$6.75/gpd ($810 Per Bedroom)</a:t>
            </a:r>
          </a:p>
          <a:p>
            <a:pPr lvl="3"/>
            <a:r>
              <a:rPr lang="en-US" sz="3200" dirty="0"/>
              <a:t>Replacement cost $16.00/gpd ($1920 Per Bedroom)</a:t>
            </a:r>
          </a:p>
          <a:p>
            <a:pPr marL="548640" lvl="2" indent="0">
              <a:buNone/>
            </a:pPr>
            <a:r>
              <a:rPr lang="en-US" sz="3200" dirty="0"/>
              <a:t>No change in Commercial Minimums</a:t>
            </a:r>
          </a:p>
          <a:p>
            <a:r>
              <a:rPr lang="en-US" sz="3800" b="1" u="sng" dirty="0"/>
              <a:t>Sewer User Fees</a:t>
            </a:r>
          </a:p>
          <a:p>
            <a:pPr lvl="1"/>
            <a:r>
              <a:rPr lang="en-US" sz="3800" b="1" dirty="0">
                <a:solidFill>
                  <a:srgbClr val="FF0000"/>
                </a:solidFill>
              </a:rPr>
              <a:t>Increased</a:t>
            </a:r>
          </a:p>
          <a:p>
            <a:pPr lvl="2"/>
            <a:r>
              <a:rPr lang="en-US" sz="3600" b="1" dirty="0">
                <a:solidFill>
                  <a:srgbClr val="FF0000"/>
                </a:solidFill>
              </a:rPr>
              <a:t>Minimums increased 5%</a:t>
            </a:r>
          </a:p>
          <a:p>
            <a:pPr lvl="2"/>
            <a:r>
              <a:rPr lang="en-US" sz="3600" b="1" dirty="0">
                <a:solidFill>
                  <a:srgbClr val="FF0000"/>
                </a:solidFill>
              </a:rPr>
              <a:t>“Overs” increased  5%</a:t>
            </a:r>
          </a:p>
          <a:p>
            <a:r>
              <a:rPr lang="en-US" sz="3800" b="1" u="sng" dirty="0"/>
              <a:t>Planning &amp; Zoning Fees</a:t>
            </a:r>
          </a:p>
          <a:p>
            <a:r>
              <a:rPr lang="en-US" sz="2900" dirty="0">
                <a:solidFill>
                  <a:srgbClr val="FF0000"/>
                </a:solidFill>
              </a:rPr>
              <a:t>No changes in fee schedule just changes for clarification.</a:t>
            </a:r>
          </a:p>
          <a:p>
            <a:r>
              <a:rPr lang="en-US" sz="2900" b="1" dirty="0"/>
              <a:t>Appendix I, Appendix II &amp; Appendix III in Proposed Budget for Rate Sheet Details </a:t>
            </a:r>
          </a:p>
          <a:p>
            <a:endParaRPr lang="en-US" sz="2900" dirty="0">
              <a:solidFill>
                <a:srgbClr val="FF0000"/>
              </a:solidFill>
            </a:endParaRPr>
          </a:p>
        </p:txBody>
      </p:sp>
      <p:sp>
        <p:nvSpPr>
          <p:cNvPr id="5" name="Content Placeholder 4">
            <a:extLst>
              <a:ext uri="{FF2B5EF4-FFF2-40B4-BE49-F238E27FC236}">
                <a16:creationId xmlns:a16="http://schemas.microsoft.com/office/drawing/2014/main" id="{6A065EAA-DC50-B442-90C1-3C87AB6AAA63}"/>
              </a:ext>
            </a:extLst>
          </p:cNvPr>
          <p:cNvSpPr>
            <a:spLocks noGrp="1"/>
          </p:cNvSpPr>
          <p:nvPr>
            <p:ph sz="half" idx="2"/>
          </p:nvPr>
        </p:nvSpPr>
        <p:spPr>
          <a:xfrm>
            <a:off x="6126480" y="1828800"/>
            <a:ext cx="4828032" cy="4775200"/>
          </a:xfrm>
        </p:spPr>
        <p:txBody>
          <a:bodyPr>
            <a:normAutofit fontScale="55000" lnSpcReduction="20000"/>
          </a:bodyPr>
          <a:lstStyle/>
          <a:p>
            <a:r>
              <a:rPr lang="en-US" sz="4200" b="1" u="sng" dirty="0"/>
              <a:t>Solid Waste Fee</a:t>
            </a:r>
          </a:p>
          <a:p>
            <a:pPr lvl="1"/>
            <a:r>
              <a:rPr lang="en-US" sz="4200" b="1" dirty="0">
                <a:solidFill>
                  <a:srgbClr val="00B050"/>
                </a:solidFill>
              </a:rPr>
              <a:t>Unchanged </a:t>
            </a:r>
            <a:endParaRPr lang="en-US" sz="4200" b="1" dirty="0"/>
          </a:p>
          <a:p>
            <a:pPr lvl="2"/>
            <a:r>
              <a:rPr lang="en-US" sz="4200" b="1" dirty="0"/>
              <a:t>$8 Fee in FY23-24 = 71% of Cost</a:t>
            </a:r>
          </a:p>
          <a:p>
            <a:pPr marL="0" indent="0">
              <a:buNone/>
            </a:pPr>
            <a:r>
              <a:rPr lang="en-US" sz="3500" b="1" u="sng" dirty="0"/>
              <a:t>Motor Vehicle Fee</a:t>
            </a:r>
          </a:p>
          <a:p>
            <a:pPr lvl="1"/>
            <a:r>
              <a:rPr lang="en-US" sz="3500" b="1" dirty="0">
                <a:solidFill>
                  <a:srgbClr val="00B050"/>
                </a:solidFill>
              </a:rPr>
              <a:t>Unchanged ($5)</a:t>
            </a:r>
          </a:p>
          <a:p>
            <a:pPr lvl="2"/>
            <a:r>
              <a:rPr lang="en-US" sz="3300" dirty="0"/>
              <a:t>$8,890 Supplement to Non Powell Bill</a:t>
            </a:r>
          </a:p>
          <a:p>
            <a:pPr marL="0" indent="0">
              <a:buNone/>
            </a:pPr>
            <a:r>
              <a:rPr lang="en-US" sz="3500" b="1" u="sng" dirty="0"/>
              <a:t>Festival Grounds Fees – 2024</a:t>
            </a:r>
          </a:p>
          <a:p>
            <a:r>
              <a:rPr lang="en-US" sz="3500" b="1" dirty="0">
                <a:solidFill>
                  <a:srgbClr val="00B050"/>
                </a:solidFill>
              </a:rPr>
              <a:t>Unchanged</a:t>
            </a:r>
            <a:r>
              <a:rPr lang="en-US" sz="3500" b="1" dirty="0">
                <a:solidFill>
                  <a:srgbClr val="FF0000"/>
                </a:solidFill>
              </a:rPr>
              <a:t> </a:t>
            </a:r>
          </a:p>
          <a:p>
            <a:pPr lvl="1"/>
            <a:r>
              <a:rPr lang="en-US" sz="3300" b="1" dirty="0">
                <a:solidFill>
                  <a:srgbClr val="FF0000"/>
                </a:solidFill>
              </a:rPr>
              <a:t>Venue Rental $600</a:t>
            </a:r>
          </a:p>
          <a:p>
            <a:pPr lvl="1"/>
            <a:r>
              <a:rPr lang="en-US" sz="3500" b="1" dirty="0">
                <a:solidFill>
                  <a:srgbClr val="FF0000"/>
                </a:solidFill>
              </a:rPr>
              <a:t>Camping $30 </a:t>
            </a:r>
            <a:endParaRPr lang="en-US" sz="2800" b="1" dirty="0">
              <a:solidFill>
                <a:srgbClr val="FF0000"/>
              </a:solidFill>
            </a:endParaRPr>
          </a:p>
          <a:p>
            <a:pPr marL="0" indent="0">
              <a:buNone/>
            </a:pPr>
            <a:endParaRPr lang="en-US" sz="2800" dirty="0"/>
          </a:p>
          <a:p>
            <a:endParaRPr lang="en-US" dirty="0"/>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622509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Personnel </a:t>
            </a: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215230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365760"/>
            <a:ext cx="10525887" cy="848678"/>
          </a:xfrm>
        </p:spPr>
        <p:txBody>
          <a:bodyPr/>
          <a:lstStyle/>
          <a:p>
            <a:r>
              <a:rPr lang="en-US" dirty="0"/>
              <a:t>Salary &amp; Wages </a:t>
            </a:r>
          </a:p>
        </p:txBody>
      </p:sp>
      <p:sp>
        <p:nvSpPr>
          <p:cNvPr id="3" name="Content Placeholder 2"/>
          <p:cNvSpPr>
            <a:spLocks noGrp="1"/>
          </p:cNvSpPr>
          <p:nvPr>
            <p:ph idx="1"/>
          </p:nvPr>
        </p:nvSpPr>
        <p:spPr>
          <a:xfrm>
            <a:off x="310896" y="1343025"/>
            <a:ext cx="10222992" cy="5222367"/>
          </a:xfrm>
        </p:spPr>
        <p:txBody>
          <a:bodyPr>
            <a:normAutofit/>
          </a:bodyPr>
          <a:lstStyle/>
          <a:p>
            <a:r>
              <a:rPr lang="en-US" sz="4800" dirty="0"/>
              <a:t>FY 22-23 Budget recommends: </a:t>
            </a:r>
          </a:p>
          <a:p>
            <a:pPr lvl="1">
              <a:buFont typeface=".Apple Color Emoji UI"/>
              <a:buChar char="✅"/>
            </a:pPr>
            <a:r>
              <a:rPr lang="en-US" sz="4800" dirty="0"/>
              <a:t> 3% COLA = $42,999</a:t>
            </a:r>
          </a:p>
          <a:p>
            <a:pPr lvl="1">
              <a:buFont typeface=".Apple Color Emoji UI"/>
              <a:buChar char="✅"/>
            </a:pPr>
            <a:endParaRPr lang="en-US" sz="4800" dirty="0"/>
          </a:p>
          <a:p>
            <a:pPr lvl="1"/>
            <a:r>
              <a:rPr lang="en-US" sz="4800" dirty="0"/>
              <a:t>No additional positions for this fiscal year.</a:t>
            </a:r>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942876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613" y="0"/>
            <a:ext cx="10625899" cy="1325562"/>
          </a:xfrm>
        </p:spPr>
        <p:txBody>
          <a:bodyPr/>
          <a:lstStyle/>
          <a:p>
            <a:r>
              <a:rPr lang="en-US" dirty="0"/>
              <a:t>Health Insurance</a:t>
            </a:r>
          </a:p>
        </p:txBody>
      </p:sp>
      <p:sp>
        <p:nvSpPr>
          <p:cNvPr id="3" name="Content Placeholder 2"/>
          <p:cNvSpPr>
            <a:spLocks noGrp="1"/>
          </p:cNvSpPr>
          <p:nvPr>
            <p:ph idx="1"/>
          </p:nvPr>
        </p:nvSpPr>
        <p:spPr>
          <a:xfrm>
            <a:off x="328613" y="1480457"/>
            <a:ext cx="10518880" cy="5138057"/>
          </a:xfrm>
        </p:spPr>
        <p:txBody>
          <a:bodyPr>
            <a:normAutofit/>
          </a:bodyPr>
          <a:lstStyle/>
          <a:p>
            <a:r>
              <a:rPr lang="en-US" sz="2400" dirty="0"/>
              <a:t>On April 1, 2016 the Town of Maggie Valley joined the North Carolina State Health Plan for Teachers and State Employees (SHP).</a:t>
            </a:r>
          </a:p>
          <a:p>
            <a:r>
              <a:rPr lang="en-US" sz="2400" dirty="0"/>
              <a:t>SHP runs consistent with a calendar year (January 1-December 31) not fiscal year (July 1-June 30)</a:t>
            </a:r>
          </a:p>
          <a:p>
            <a:pPr lvl="1"/>
            <a:r>
              <a:rPr lang="en-US" sz="2000" dirty="0"/>
              <a:t>The Town, as per the State’s recommendation, has budgeted for a 3% premium increase.</a:t>
            </a:r>
          </a:p>
          <a:p>
            <a:pPr lvl="1"/>
            <a:endParaRPr lang="en-US" sz="2000" dirty="0"/>
          </a:p>
          <a:p>
            <a:r>
              <a:rPr lang="en-US" sz="3000" b="1" dirty="0"/>
              <a:t>Total budgeted amount for employee health insurance coverage is $317,961</a:t>
            </a:r>
            <a:endParaRPr lang="en-US" sz="2400" b="1" dirty="0"/>
          </a:p>
          <a:p>
            <a:pPr lvl="1"/>
            <a:r>
              <a:rPr lang="en-US" sz="2200" dirty="0"/>
              <a:t>Recommended coverage amounts remain 100% employee, 80% dependent for all employees. </a:t>
            </a:r>
            <a:endParaRPr lang="en-US" dirty="0"/>
          </a:p>
        </p:txBody>
      </p:sp>
      <p:pic>
        <p:nvPicPr>
          <p:cNvPr id="5"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93776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365760"/>
            <a:ext cx="9692640" cy="1034415"/>
          </a:xfrm>
        </p:spPr>
        <p:txBody>
          <a:bodyPr>
            <a:normAutofit/>
          </a:bodyPr>
          <a:lstStyle/>
          <a:p>
            <a:r>
              <a:rPr lang="en-US" sz="4800" dirty="0"/>
              <a:t>FY 23-24 Work Force Composition</a:t>
            </a:r>
          </a:p>
        </p:txBody>
      </p:sp>
      <p:sp>
        <p:nvSpPr>
          <p:cNvPr id="3" name="Content Placeholder 2"/>
          <p:cNvSpPr>
            <a:spLocks noGrp="1"/>
          </p:cNvSpPr>
          <p:nvPr>
            <p:ph idx="1"/>
          </p:nvPr>
        </p:nvSpPr>
        <p:spPr>
          <a:xfrm>
            <a:off x="1261872" y="1828800"/>
            <a:ext cx="8595360" cy="4663440"/>
          </a:xfrm>
        </p:spPr>
        <p:txBody>
          <a:bodyPr>
            <a:normAutofit/>
          </a:bodyPr>
          <a:lstStyle/>
          <a:p>
            <a:r>
              <a:rPr lang="en-US" sz="4000" u="sng" dirty="0"/>
              <a:t>Four Departments</a:t>
            </a:r>
          </a:p>
          <a:p>
            <a:pPr lvl="1"/>
            <a:r>
              <a:rPr lang="en-US" sz="4000" dirty="0"/>
              <a:t>Administration (6)</a:t>
            </a:r>
          </a:p>
          <a:p>
            <a:pPr lvl="1"/>
            <a:r>
              <a:rPr lang="en-US" sz="4000" dirty="0"/>
              <a:t>Police (12)</a:t>
            </a:r>
          </a:p>
          <a:p>
            <a:pPr lvl="1"/>
            <a:r>
              <a:rPr lang="en-US" sz="4000" dirty="0"/>
              <a:t>Public Works (5)</a:t>
            </a:r>
          </a:p>
          <a:p>
            <a:pPr lvl="1"/>
            <a:r>
              <a:rPr lang="en-US" sz="4000" dirty="0"/>
              <a:t>Sewer (3)</a:t>
            </a:r>
          </a:p>
          <a:p>
            <a:r>
              <a:rPr lang="en-US" sz="4000" b="1" dirty="0"/>
              <a:t>26 Total Full Time Employees</a:t>
            </a:r>
          </a:p>
          <a:p>
            <a:pPr marL="274320" lvl="1" indent="0">
              <a:buNone/>
            </a:pPr>
            <a:endParaRPr lang="en-US" sz="3800" dirty="0">
              <a:solidFill>
                <a:srgbClr val="FF0000"/>
              </a:solidFill>
            </a:endParaRPr>
          </a:p>
          <a:p>
            <a:endParaRPr lang="en-US" dirty="0"/>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98791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Major Projects </a:t>
            </a:r>
          </a:p>
        </p:txBody>
      </p:sp>
      <p:sp>
        <p:nvSpPr>
          <p:cNvPr id="6" name="Subtitle 5"/>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39850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0ED6D-403D-A4D6-8DA3-68317A953936}"/>
              </a:ext>
            </a:extLst>
          </p:cNvPr>
          <p:cNvSpPr>
            <a:spLocks noGrp="1"/>
          </p:cNvSpPr>
          <p:nvPr>
            <p:ph type="title"/>
          </p:nvPr>
        </p:nvSpPr>
        <p:spPr/>
        <p:txBody>
          <a:bodyPr/>
          <a:lstStyle/>
          <a:p>
            <a:r>
              <a:rPr lang="en-US" dirty="0"/>
              <a:t>Winter Woods Storage Facility</a:t>
            </a:r>
          </a:p>
        </p:txBody>
      </p:sp>
      <p:sp>
        <p:nvSpPr>
          <p:cNvPr id="3" name="Content Placeholder 2">
            <a:extLst>
              <a:ext uri="{FF2B5EF4-FFF2-40B4-BE49-F238E27FC236}">
                <a16:creationId xmlns:a16="http://schemas.microsoft.com/office/drawing/2014/main" id="{D1C39791-9264-7009-AB7E-B140BDC916D7}"/>
              </a:ext>
            </a:extLst>
          </p:cNvPr>
          <p:cNvSpPr>
            <a:spLocks noGrp="1"/>
          </p:cNvSpPr>
          <p:nvPr>
            <p:ph idx="1"/>
          </p:nvPr>
        </p:nvSpPr>
        <p:spPr/>
        <p:txBody>
          <a:bodyPr/>
          <a:lstStyle/>
          <a:p>
            <a:r>
              <a:rPr lang="en-US" dirty="0"/>
              <a:t>$200,000 set aside to purchase property</a:t>
            </a:r>
          </a:p>
          <a:p>
            <a:r>
              <a:rPr lang="en-US" dirty="0"/>
              <a:t>$157,000 for the storage building</a:t>
            </a:r>
          </a:p>
          <a:p>
            <a:r>
              <a:rPr lang="en-US" dirty="0"/>
              <a:t>This will provide the town a place to store winter woods decorations.  These are currently stored outside.</a:t>
            </a:r>
          </a:p>
        </p:txBody>
      </p:sp>
    </p:spTree>
    <p:extLst>
      <p:ext uri="{BB962C8B-B14F-4D97-AF65-F5344CB8AC3E}">
        <p14:creationId xmlns:p14="http://schemas.microsoft.com/office/powerpoint/2010/main" val="1709505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Outline </a:t>
            </a:r>
          </a:p>
        </p:txBody>
      </p:sp>
      <p:sp>
        <p:nvSpPr>
          <p:cNvPr id="12" name="Content Placeholder 11"/>
          <p:cNvSpPr>
            <a:spLocks noGrp="1"/>
          </p:cNvSpPr>
          <p:nvPr>
            <p:ph sz="half" idx="1"/>
          </p:nvPr>
        </p:nvSpPr>
        <p:spPr>
          <a:xfrm>
            <a:off x="1261872" y="1843088"/>
            <a:ext cx="4480560" cy="4351337"/>
          </a:xfrm>
        </p:spPr>
        <p:txBody>
          <a:bodyPr>
            <a:normAutofit lnSpcReduction="10000"/>
          </a:bodyPr>
          <a:lstStyle/>
          <a:p>
            <a:r>
              <a:rPr lang="en-US" sz="2800" u="sng" dirty="0"/>
              <a:t>Budget Message</a:t>
            </a:r>
          </a:p>
          <a:p>
            <a:pPr lvl="1"/>
            <a:r>
              <a:rPr lang="en-US" sz="2400" dirty="0"/>
              <a:t>Budget Summary</a:t>
            </a:r>
          </a:p>
          <a:p>
            <a:pPr lvl="1"/>
            <a:r>
              <a:rPr lang="en-US" sz="2400" dirty="0"/>
              <a:t>Fund Balance</a:t>
            </a:r>
          </a:p>
          <a:p>
            <a:pPr lvl="1"/>
            <a:r>
              <a:rPr lang="en-US" sz="2400" dirty="0"/>
              <a:t>Taxes &amp; Fees</a:t>
            </a:r>
          </a:p>
          <a:p>
            <a:pPr lvl="1"/>
            <a:r>
              <a:rPr lang="en-US" sz="2400" dirty="0"/>
              <a:t>Personnel</a:t>
            </a:r>
          </a:p>
          <a:p>
            <a:pPr lvl="1"/>
            <a:r>
              <a:rPr lang="en-US" sz="2400" dirty="0"/>
              <a:t>Major Projects</a:t>
            </a:r>
          </a:p>
          <a:p>
            <a:pPr lvl="1"/>
            <a:r>
              <a:rPr lang="en-US" sz="2400" dirty="0"/>
              <a:t>Beyond the Horizon</a:t>
            </a:r>
          </a:p>
          <a:p>
            <a:pPr lvl="1"/>
            <a:endParaRPr lang="en-US" sz="2400" dirty="0"/>
          </a:p>
        </p:txBody>
      </p:sp>
      <p:sp>
        <p:nvSpPr>
          <p:cNvPr id="13" name="Content Placeholder 12"/>
          <p:cNvSpPr>
            <a:spLocks noGrp="1"/>
          </p:cNvSpPr>
          <p:nvPr>
            <p:ph sz="half" idx="2"/>
          </p:nvPr>
        </p:nvSpPr>
        <p:spPr/>
        <p:txBody>
          <a:bodyPr>
            <a:normAutofit lnSpcReduction="10000"/>
          </a:bodyPr>
          <a:lstStyle/>
          <a:p>
            <a:r>
              <a:rPr lang="en-US" sz="2800" u="sng" dirty="0"/>
              <a:t>Department Review</a:t>
            </a:r>
          </a:p>
          <a:p>
            <a:pPr lvl="1"/>
            <a:r>
              <a:rPr lang="en-US" sz="2400" dirty="0"/>
              <a:t>Administration </a:t>
            </a:r>
          </a:p>
          <a:p>
            <a:pPr lvl="1"/>
            <a:r>
              <a:rPr lang="en-US" sz="2400" dirty="0"/>
              <a:t>Public Works</a:t>
            </a:r>
          </a:p>
          <a:p>
            <a:pPr lvl="1"/>
            <a:r>
              <a:rPr lang="en-US" sz="2400" dirty="0"/>
              <a:t>Police</a:t>
            </a:r>
          </a:p>
          <a:p>
            <a:pPr lvl="1"/>
            <a:r>
              <a:rPr lang="en-US" sz="2400" dirty="0"/>
              <a:t>Festival </a:t>
            </a:r>
          </a:p>
          <a:p>
            <a:pPr lvl="1"/>
            <a:r>
              <a:rPr lang="en-US" sz="2400" dirty="0"/>
              <a:t>Board of Aldermen</a:t>
            </a:r>
          </a:p>
          <a:p>
            <a:pPr lvl="1"/>
            <a:r>
              <a:rPr lang="en-US" sz="2400" dirty="0"/>
              <a:t>Parks</a:t>
            </a:r>
          </a:p>
          <a:p>
            <a:pPr lvl="1"/>
            <a:r>
              <a:rPr lang="en-US" sz="2400" dirty="0"/>
              <a:t>Debt Service</a:t>
            </a:r>
          </a:p>
          <a:p>
            <a:pPr lvl="1"/>
            <a:r>
              <a:rPr lang="en-US" sz="2400" dirty="0"/>
              <a:t>Powell Bill</a:t>
            </a:r>
          </a:p>
          <a:p>
            <a:pPr lvl="1"/>
            <a:r>
              <a:rPr lang="en-US" sz="2400" dirty="0"/>
              <a:t>Soco Road Capital Fund</a:t>
            </a:r>
          </a:p>
          <a:p>
            <a:pPr lvl="1"/>
            <a:r>
              <a:rPr lang="en-US" sz="2400" dirty="0"/>
              <a:t>Sewer Fund </a:t>
            </a:r>
          </a:p>
          <a:p>
            <a:pPr lvl="1"/>
            <a:endParaRPr lang="en-US" dirty="0"/>
          </a:p>
        </p:txBody>
      </p:sp>
      <p:pic>
        <p:nvPicPr>
          <p:cNvPr id="5"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14776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876" y="0"/>
            <a:ext cx="9692640" cy="932329"/>
          </a:xfrm>
        </p:spPr>
        <p:txBody>
          <a:bodyPr/>
          <a:lstStyle/>
          <a:p>
            <a:r>
              <a:rPr lang="en-US" dirty="0"/>
              <a:t>Soco Road Improvement Project</a:t>
            </a:r>
          </a:p>
        </p:txBody>
      </p:sp>
      <p:sp>
        <p:nvSpPr>
          <p:cNvPr id="3" name="Content Placeholder 2"/>
          <p:cNvSpPr>
            <a:spLocks noGrp="1"/>
          </p:cNvSpPr>
          <p:nvPr>
            <p:ph idx="1"/>
          </p:nvPr>
        </p:nvSpPr>
        <p:spPr>
          <a:xfrm>
            <a:off x="266700" y="1093695"/>
            <a:ext cx="10414000" cy="5764306"/>
          </a:xfrm>
        </p:spPr>
        <p:txBody>
          <a:bodyPr>
            <a:normAutofit lnSpcReduction="10000"/>
          </a:bodyPr>
          <a:lstStyle/>
          <a:p>
            <a:r>
              <a:rPr lang="en-US" dirty="0"/>
              <a:t>Town of Maggie Valley Pedestrian Safety Action Plan was adopted by the Board of Aldermen on November 14, 2016</a:t>
            </a:r>
          </a:p>
          <a:p>
            <a:r>
              <a:rPr lang="en-US" dirty="0"/>
              <a:t>The Adopted Plan is a result of the Town Center Master Plan process that Began in FY15-16</a:t>
            </a:r>
          </a:p>
          <a:p>
            <a:r>
              <a:rPr lang="en-US" dirty="0"/>
              <a:t>Project will focus on pedestrian islands, crosswalks and signage. Bike Lanes have been removed; road will remain five (5) lane highway</a:t>
            </a:r>
          </a:p>
          <a:p>
            <a:r>
              <a:rPr lang="en-US" dirty="0"/>
              <a:t>The Total Project Cost is estimated to be $2,370,000</a:t>
            </a:r>
          </a:p>
          <a:p>
            <a:r>
              <a:rPr lang="en-US" dirty="0"/>
              <a:t>The STPBGP is an 80% (FHWA) : 20% (Town) reimbursable grant</a:t>
            </a:r>
          </a:p>
          <a:p>
            <a:pPr lvl="1"/>
            <a:r>
              <a:rPr lang="en-US" dirty="0"/>
              <a:t>$99,905 Engineering Costs (PAID March 2017 &amp; PAID in March 2023) / $415,000 Construction Costs</a:t>
            </a:r>
          </a:p>
          <a:p>
            <a:r>
              <a:rPr lang="en-US" dirty="0"/>
              <a:t>Design Work is complete – Project is to Bid Letting / Construction is ongoing now with a completion date of August 2023</a:t>
            </a:r>
          </a:p>
          <a:p>
            <a:r>
              <a:rPr lang="en-US" dirty="0"/>
              <a:t>FY19-20 Board of Aldermen Established Capital Project Fund</a:t>
            </a:r>
          </a:p>
          <a:p>
            <a:pPr lvl="1"/>
            <a:r>
              <a:rPr lang="en-US" sz="1800" dirty="0"/>
              <a:t>FY19-20 $120,000</a:t>
            </a:r>
          </a:p>
          <a:p>
            <a:pPr lvl="1"/>
            <a:r>
              <a:rPr lang="en-US" sz="1800" dirty="0"/>
              <a:t>FY 20-21 $120,000</a:t>
            </a:r>
          </a:p>
          <a:p>
            <a:pPr lvl="1"/>
            <a:r>
              <a:rPr lang="en-US" sz="1800" u="sng" dirty="0"/>
              <a:t>FY 21-22: $120,000</a:t>
            </a:r>
          </a:p>
          <a:p>
            <a:pPr lvl="1"/>
            <a:r>
              <a:rPr lang="en-US" sz="1800" b="1" dirty="0"/>
              <a:t>Fund Total = $360,000 (required match)</a:t>
            </a:r>
          </a:p>
          <a:p>
            <a:pPr lvl="1"/>
            <a:r>
              <a:rPr lang="en-US" sz="1800" b="1" dirty="0">
                <a:solidFill>
                  <a:schemeClr val="tx1"/>
                </a:solidFill>
              </a:rPr>
              <a:t>FY22-23 $60,000 was used for overage on engineering costs</a:t>
            </a:r>
          </a:p>
          <a:p>
            <a:pPr lvl="1"/>
            <a:r>
              <a:rPr lang="en-US" sz="1800" b="1" dirty="0">
                <a:solidFill>
                  <a:srgbClr val="FF0000"/>
                </a:solidFill>
              </a:rPr>
              <a:t>FY23-24 $60,000 for additional estimated construction costs</a:t>
            </a:r>
          </a:p>
          <a:p>
            <a:pPr lvl="1"/>
            <a:endParaRPr lang="en-US" sz="2000" b="1" dirty="0">
              <a:solidFill>
                <a:schemeClr val="tx1"/>
              </a:solidFill>
            </a:endParaRPr>
          </a:p>
          <a:p>
            <a:pPr lvl="1"/>
            <a:endParaRPr lang="en-US" sz="2000" b="1" dirty="0">
              <a:solidFill>
                <a:schemeClr val="tx1"/>
              </a:solidFill>
            </a:endParaRPr>
          </a:p>
        </p:txBody>
      </p:sp>
      <p:pic>
        <p:nvPicPr>
          <p:cNvPr id="5"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00517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Beyond the Horizon</a:t>
            </a:r>
          </a:p>
        </p:txBody>
      </p:sp>
      <p:sp>
        <p:nvSpPr>
          <p:cNvPr id="6" name="Subtitle 5"/>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884577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F126E-4B1B-424B-A48D-003E9D906FC6}"/>
              </a:ext>
            </a:extLst>
          </p:cNvPr>
          <p:cNvSpPr>
            <a:spLocks noGrp="1"/>
          </p:cNvSpPr>
          <p:nvPr>
            <p:ph type="title"/>
          </p:nvPr>
        </p:nvSpPr>
        <p:spPr>
          <a:xfrm>
            <a:off x="412376" y="365760"/>
            <a:ext cx="10542136" cy="853440"/>
          </a:xfrm>
        </p:spPr>
        <p:txBody>
          <a:bodyPr/>
          <a:lstStyle/>
          <a:p>
            <a:r>
              <a:rPr lang="en-US" dirty="0"/>
              <a:t>American Recovery Plan Act of 2021</a:t>
            </a:r>
          </a:p>
        </p:txBody>
      </p:sp>
      <p:sp>
        <p:nvSpPr>
          <p:cNvPr id="3" name="Content Placeholder 2">
            <a:extLst>
              <a:ext uri="{FF2B5EF4-FFF2-40B4-BE49-F238E27FC236}">
                <a16:creationId xmlns:a16="http://schemas.microsoft.com/office/drawing/2014/main" id="{5AEF1F2D-70CD-9B43-86E9-33605655122C}"/>
              </a:ext>
            </a:extLst>
          </p:cNvPr>
          <p:cNvSpPr>
            <a:spLocks noGrp="1"/>
          </p:cNvSpPr>
          <p:nvPr>
            <p:ph idx="1"/>
          </p:nvPr>
        </p:nvSpPr>
        <p:spPr>
          <a:xfrm>
            <a:off x="412375" y="1362635"/>
            <a:ext cx="10775577" cy="5307105"/>
          </a:xfrm>
        </p:spPr>
        <p:txBody>
          <a:bodyPr>
            <a:normAutofit/>
          </a:bodyPr>
          <a:lstStyle/>
          <a:p>
            <a:r>
              <a:rPr lang="en-US" dirty="0"/>
              <a:t>The American Rescue Plan is a $1.9T economic stimulus plan that Congress passed on March 11, 2021 to help the US economy in the aftermath of COVID-19</a:t>
            </a:r>
          </a:p>
          <a:p>
            <a:r>
              <a:rPr lang="en-US" dirty="0"/>
              <a:t>The Town of Maggie Valley’s estimated share of these funds is $396,000 which is distributed to municipalities from their state governments in two separate equal tranches of $198,000 each. </a:t>
            </a:r>
          </a:p>
          <a:p>
            <a:r>
              <a:rPr lang="en-US" dirty="0"/>
              <a:t>Municipal shares of ARP funding are determined by population</a:t>
            </a:r>
          </a:p>
          <a:p>
            <a:r>
              <a:rPr lang="en-US" dirty="0"/>
              <a:t>In April 2022 Board of Aldermen decided that we would use the “standard deduction” model which provides more spending categories for ARPA funds</a:t>
            </a:r>
          </a:p>
          <a:p>
            <a:r>
              <a:rPr lang="en-US" b="1" u="sng" dirty="0"/>
              <a:t>Proposed FY23-24  budget does not include any expenditures related to ARP revenues</a:t>
            </a:r>
          </a:p>
          <a:p>
            <a:r>
              <a:rPr lang="en-US" b="1" dirty="0"/>
              <a:t>The board approved the movement of these funds in FY22-23 to the sewer fund.  </a:t>
            </a:r>
          </a:p>
          <a:p>
            <a:pPr marL="0" indent="0">
              <a:buNone/>
            </a:pPr>
            <a:endParaRPr lang="en-US" dirty="0"/>
          </a:p>
        </p:txBody>
      </p:sp>
      <p:pic>
        <p:nvPicPr>
          <p:cNvPr id="4" name="Content Placeholder 19">
            <a:extLst>
              <a:ext uri="{FF2B5EF4-FFF2-40B4-BE49-F238E27FC236}">
                <a16:creationId xmlns:a16="http://schemas.microsoft.com/office/drawing/2014/main" id="{F980AAA1-A3DA-1C49-8167-4EDECE3529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403656"/>
            <a:ext cx="1344507" cy="1344507"/>
          </a:xfrm>
          <a:prstGeom prst="rect">
            <a:avLst/>
          </a:prstGeom>
        </p:spPr>
      </p:pic>
    </p:spTree>
    <p:extLst>
      <p:ext uri="{BB962C8B-B14F-4D97-AF65-F5344CB8AC3E}">
        <p14:creationId xmlns:p14="http://schemas.microsoft.com/office/powerpoint/2010/main" val="888868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A70D7D2-DDA7-134F-8F84-8B6992CBF8DA}"/>
              </a:ext>
            </a:extLst>
          </p:cNvPr>
          <p:cNvSpPr>
            <a:spLocks noGrp="1"/>
          </p:cNvSpPr>
          <p:nvPr>
            <p:ph type="title"/>
          </p:nvPr>
        </p:nvSpPr>
        <p:spPr>
          <a:xfrm>
            <a:off x="430306" y="365760"/>
            <a:ext cx="10524206" cy="1325562"/>
          </a:xfrm>
        </p:spPr>
        <p:txBody>
          <a:bodyPr/>
          <a:lstStyle/>
          <a:p>
            <a:r>
              <a:rPr lang="en-US" dirty="0"/>
              <a:t>Town Outdoor Recreation Spaces</a:t>
            </a:r>
          </a:p>
        </p:txBody>
      </p:sp>
      <p:sp>
        <p:nvSpPr>
          <p:cNvPr id="8" name="Content Placeholder 7">
            <a:extLst>
              <a:ext uri="{FF2B5EF4-FFF2-40B4-BE49-F238E27FC236}">
                <a16:creationId xmlns:a16="http://schemas.microsoft.com/office/drawing/2014/main" id="{D128BE1A-F2CB-CB43-9270-E79AD6FC523A}"/>
              </a:ext>
            </a:extLst>
          </p:cNvPr>
          <p:cNvSpPr>
            <a:spLocks noGrp="1"/>
          </p:cNvSpPr>
          <p:nvPr>
            <p:ph idx="1"/>
          </p:nvPr>
        </p:nvSpPr>
        <p:spPr>
          <a:xfrm>
            <a:off x="430306" y="1828800"/>
            <a:ext cx="10524206" cy="4351337"/>
          </a:xfrm>
        </p:spPr>
        <p:txBody>
          <a:bodyPr>
            <a:normAutofit/>
          </a:bodyPr>
          <a:lstStyle/>
          <a:p>
            <a:r>
              <a:rPr lang="en-US" sz="2000" dirty="0"/>
              <a:t>Throughout the last decade the Town of Maggie Valley has made substantial  investments in public outdoor recreation spaces and amenities. </a:t>
            </a:r>
          </a:p>
          <a:p>
            <a:r>
              <a:rPr lang="en-US" sz="2000" dirty="0"/>
              <a:t>However opportunities to pursue outdoor recreation opportunities such as greenways, trailheads, hiking trails, creek access points may come available over the next few years- sometimes with little advance notification; it is important for the town to stay nimble to adjust to new opportunities that would benefit the public good. </a:t>
            </a:r>
          </a:p>
          <a:p>
            <a:r>
              <a:rPr lang="en-US" sz="2000" dirty="0"/>
              <a:t>In pursuing these opportunities it is equally important for the Town to consider a proposed project’s opportunity cost in addition to the project’s actual cost before moving forward. </a:t>
            </a:r>
          </a:p>
          <a:p>
            <a:r>
              <a:rPr lang="en-US" sz="2000" dirty="0"/>
              <a:t>Funding for projects of this kind can be generated by fund balance transfers with the proper planning and execution. </a:t>
            </a:r>
          </a:p>
        </p:txBody>
      </p:sp>
      <p:pic>
        <p:nvPicPr>
          <p:cNvPr id="4" name="Content Placeholder 19">
            <a:extLst>
              <a:ext uri="{FF2B5EF4-FFF2-40B4-BE49-F238E27FC236}">
                <a16:creationId xmlns:a16="http://schemas.microsoft.com/office/drawing/2014/main" id="{A3045D10-7265-0240-9176-BA163E9191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403656"/>
            <a:ext cx="1344507" cy="1344507"/>
          </a:xfrm>
          <a:prstGeom prst="rect">
            <a:avLst/>
          </a:prstGeom>
        </p:spPr>
      </p:pic>
    </p:spTree>
    <p:extLst>
      <p:ext uri="{BB962C8B-B14F-4D97-AF65-F5344CB8AC3E}">
        <p14:creationId xmlns:p14="http://schemas.microsoft.com/office/powerpoint/2010/main" val="25384859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6355E-6498-6B45-915D-8F764EF7ADBC}"/>
              </a:ext>
            </a:extLst>
          </p:cNvPr>
          <p:cNvSpPr>
            <a:spLocks noGrp="1"/>
          </p:cNvSpPr>
          <p:nvPr>
            <p:ph type="title"/>
          </p:nvPr>
        </p:nvSpPr>
        <p:spPr/>
        <p:txBody>
          <a:bodyPr/>
          <a:lstStyle/>
          <a:p>
            <a:r>
              <a:rPr lang="en-US" dirty="0"/>
              <a:t>Fund Balance </a:t>
            </a:r>
          </a:p>
        </p:txBody>
      </p:sp>
      <p:sp>
        <p:nvSpPr>
          <p:cNvPr id="3" name="Content Placeholder 2">
            <a:extLst>
              <a:ext uri="{FF2B5EF4-FFF2-40B4-BE49-F238E27FC236}">
                <a16:creationId xmlns:a16="http://schemas.microsoft.com/office/drawing/2014/main" id="{D01A7A28-6EEB-D145-BC03-E5AD0DECFA97}"/>
              </a:ext>
            </a:extLst>
          </p:cNvPr>
          <p:cNvSpPr>
            <a:spLocks noGrp="1"/>
          </p:cNvSpPr>
          <p:nvPr>
            <p:ph idx="1"/>
          </p:nvPr>
        </p:nvSpPr>
        <p:spPr>
          <a:xfrm>
            <a:off x="555812" y="1828800"/>
            <a:ext cx="10237694" cy="4351337"/>
          </a:xfrm>
        </p:spPr>
        <p:txBody>
          <a:bodyPr>
            <a:normAutofit lnSpcReduction="10000"/>
          </a:bodyPr>
          <a:lstStyle/>
          <a:p>
            <a:r>
              <a:rPr lang="en-US" b="1" dirty="0"/>
              <a:t>As previously stated, the Town of Maggie Valley’s estimated Fund Balance entering FY23-24 is 168.74% - meaning the Town has enough cash on hand to operate without revenue for thirteen (13) months. The Town needs to consider what it can accomplish by utilizing just 20% of these funds on two signature projects:</a:t>
            </a:r>
            <a:endParaRPr lang="en-US" dirty="0"/>
          </a:p>
          <a:p>
            <a:pPr lvl="0"/>
            <a:r>
              <a:rPr lang="en-US" b="1" dirty="0"/>
              <a:t>Bethel Village Street Paving- In partnership with Dogwood Foundation, Haywood County, Mountain Projects the Town’s 30% participation ($112,000) will help ensure federal affordable housing dollars can be used to build up to 33 new homes in this community.</a:t>
            </a:r>
            <a:endParaRPr lang="en-US" dirty="0"/>
          </a:p>
          <a:p>
            <a:pPr lvl="0"/>
            <a:r>
              <a:rPr lang="en-US" b="1" dirty="0"/>
              <a:t>Festival Grounds Parking Lot – the Town purchase this 1.05 acre parcel in March 2021 to enhance parking experience at the Festival Grounds. Cost estimates for this complete project are $225,000.  A budget amendment will be required when the bids for this project come in.</a:t>
            </a:r>
            <a:endParaRPr lang="en-US" dirty="0"/>
          </a:p>
          <a:p>
            <a:r>
              <a:rPr lang="en-US" b="1" dirty="0"/>
              <a:t>Public Works Season Storage Building  - Location TBD, helps provide seasonal growth opportunities for PW for storage of lawn care and winter decorations. </a:t>
            </a:r>
          </a:p>
        </p:txBody>
      </p:sp>
      <p:pic>
        <p:nvPicPr>
          <p:cNvPr id="4" name="Content Placeholder 19">
            <a:extLst>
              <a:ext uri="{FF2B5EF4-FFF2-40B4-BE49-F238E27FC236}">
                <a16:creationId xmlns:a16="http://schemas.microsoft.com/office/drawing/2014/main" id="{95509A77-FAE0-574B-857E-B47DD7AAD3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403656"/>
            <a:ext cx="1344507" cy="1344507"/>
          </a:xfrm>
          <a:prstGeom prst="rect">
            <a:avLst/>
          </a:prstGeom>
        </p:spPr>
      </p:pic>
    </p:spTree>
    <p:extLst>
      <p:ext uri="{BB962C8B-B14F-4D97-AF65-F5344CB8AC3E}">
        <p14:creationId xmlns:p14="http://schemas.microsoft.com/office/powerpoint/2010/main" val="307500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Department Review</a:t>
            </a:r>
          </a:p>
        </p:txBody>
      </p:sp>
      <p:sp>
        <p:nvSpPr>
          <p:cNvPr id="6" name="Subtitle 5"/>
          <p:cNvSpPr>
            <a:spLocks noGrp="1"/>
          </p:cNvSpPr>
          <p:nvPr>
            <p:ph type="subTitle" idx="1"/>
          </p:nvPr>
        </p:nvSpPr>
        <p:spPr/>
        <p:txBody>
          <a:bodyPr/>
          <a:lstStyle/>
          <a:p>
            <a:r>
              <a:rPr lang="en-US" dirty="0"/>
              <a:t>General Fund Department Review </a:t>
            </a:r>
          </a:p>
        </p:txBody>
      </p:sp>
      <p:pic>
        <p:nvPicPr>
          <p:cNvPr id="7"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403656"/>
            <a:ext cx="1344507" cy="1344507"/>
          </a:xfrm>
          <a:prstGeom prst="rect">
            <a:avLst/>
          </a:prstGeom>
        </p:spPr>
      </p:pic>
    </p:spTree>
    <p:extLst>
      <p:ext uri="{BB962C8B-B14F-4D97-AF65-F5344CB8AC3E}">
        <p14:creationId xmlns:p14="http://schemas.microsoft.com/office/powerpoint/2010/main" val="4441808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2063" y="162560"/>
            <a:ext cx="9692640" cy="782556"/>
          </a:xfrm>
        </p:spPr>
        <p:txBody>
          <a:bodyPr/>
          <a:lstStyle/>
          <a:p>
            <a:r>
              <a:rPr lang="en-US" dirty="0"/>
              <a:t>General Fund Summary FY23-24</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76415436"/>
              </p:ext>
            </p:extLst>
          </p:nvPr>
        </p:nvGraphicFramePr>
        <p:xfrm>
          <a:off x="1262063" y="945116"/>
          <a:ext cx="8594726" cy="5213819"/>
        </p:xfrm>
        <a:graphic>
          <a:graphicData uri="http://schemas.openxmlformats.org/drawingml/2006/table">
            <a:tbl>
              <a:tblPr firstRow="1" bandRow="1">
                <a:tableStyleId>{5C22544A-7EE6-4342-B048-85BDC9FD1C3A}</a:tableStyleId>
              </a:tblPr>
              <a:tblGrid>
                <a:gridCol w="4297363">
                  <a:extLst>
                    <a:ext uri="{9D8B030D-6E8A-4147-A177-3AD203B41FA5}">
                      <a16:colId xmlns:a16="http://schemas.microsoft.com/office/drawing/2014/main" val="20000"/>
                    </a:ext>
                  </a:extLst>
                </a:gridCol>
                <a:gridCol w="4297363">
                  <a:extLst>
                    <a:ext uri="{9D8B030D-6E8A-4147-A177-3AD203B41FA5}">
                      <a16:colId xmlns:a16="http://schemas.microsoft.com/office/drawing/2014/main" val="20001"/>
                    </a:ext>
                  </a:extLst>
                </a:gridCol>
              </a:tblGrid>
              <a:tr h="435238">
                <a:tc>
                  <a:txBody>
                    <a:bodyPr/>
                    <a:lstStyle/>
                    <a:p>
                      <a:pPr algn="ctr"/>
                      <a:r>
                        <a:rPr lang="en-US" sz="2000" dirty="0"/>
                        <a:t>Department</a:t>
                      </a:r>
                    </a:p>
                  </a:txBody>
                  <a:tcPr/>
                </a:tc>
                <a:tc>
                  <a:txBody>
                    <a:bodyPr/>
                    <a:lstStyle/>
                    <a:p>
                      <a:pPr algn="ctr"/>
                      <a:r>
                        <a:rPr lang="en-US" sz="2000" dirty="0"/>
                        <a:t>Budget</a:t>
                      </a:r>
                    </a:p>
                  </a:txBody>
                  <a:tcPr/>
                </a:tc>
                <a:extLst>
                  <a:ext uri="{0D108BD9-81ED-4DB2-BD59-A6C34878D82A}">
                    <a16:rowId xmlns:a16="http://schemas.microsoft.com/office/drawing/2014/main" val="10000"/>
                  </a:ext>
                </a:extLst>
              </a:tr>
              <a:tr h="435238">
                <a:tc>
                  <a:txBody>
                    <a:bodyPr/>
                    <a:lstStyle/>
                    <a:p>
                      <a:pPr algn="ctr"/>
                      <a:r>
                        <a:rPr lang="en-US" sz="2000" dirty="0"/>
                        <a:t>Board of Aldermen</a:t>
                      </a:r>
                    </a:p>
                  </a:txBody>
                  <a:tcPr/>
                </a:tc>
                <a:tc>
                  <a:txBody>
                    <a:bodyPr/>
                    <a:lstStyle/>
                    <a:p>
                      <a:pPr algn="ctr"/>
                      <a:r>
                        <a:rPr lang="en-US" sz="2000" dirty="0"/>
                        <a:t>$121,359</a:t>
                      </a:r>
                    </a:p>
                  </a:txBody>
                  <a:tcPr/>
                </a:tc>
                <a:extLst>
                  <a:ext uri="{0D108BD9-81ED-4DB2-BD59-A6C34878D82A}">
                    <a16:rowId xmlns:a16="http://schemas.microsoft.com/office/drawing/2014/main" val="10001"/>
                  </a:ext>
                </a:extLst>
              </a:tr>
              <a:tr h="435238">
                <a:tc>
                  <a:txBody>
                    <a:bodyPr/>
                    <a:lstStyle/>
                    <a:p>
                      <a:pPr algn="ctr"/>
                      <a:r>
                        <a:rPr lang="en-US" sz="2000" dirty="0"/>
                        <a:t>Administration</a:t>
                      </a:r>
                    </a:p>
                  </a:txBody>
                  <a:tcPr/>
                </a:tc>
                <a:tc>
                  <a:txBody>
                    <a:bodyPr/>
                    <a:lstStyle/>
                    <a:p>
                      <a:pPr algn="ctr"/>
                      <a:r>
                        <a:rPr lang="en-US" sz="2000" dirty="0"/>
                        <a:t>$618,289</a:t>
                      </a:r>
                    </a:p>
                  </a:txBody>
                  <a:tcPr/>
                </a:tc>
                <a:extLst>
                  <a:ext uri="{0D108BD9-81ED-4DB2-BD59-A6C34878D82A}">
                    <a16:rowId xmlns:a16="http://schemas.microsoft.com/office/drawing/2014/main" val="10002"/>
                  </a:ext>
                </a:extLst>
              </a:tr>
              <a:tr h="435238">
                <a:tc>
                  <a:txBody>
                    <a:bodyPr/>
                    <a:lstStyle/>
                    <a:p>
                      <a:pPr algn="ctr"/>
                      <a:r>
                        <a:rPr lang="en-US" sz="2000" dirty="0"/>
                        <a:t>Public Works</a:t>
                      </a:r>
                    </a:p>
                  </a:txBody>
                  <a:tcPr/>
                </a:tc>
                <a:tc>
                  <a:txBody>
                    <a:bodyPr/>
                    <a:lstStyle/>
                    <a:p>
                      <a:pPr algn="ctr"/>
                      <a:r>
                        <a:rPr lang="en-US" sz="2000" dirty="0"/>
                        <a:t>$1,327,157</a:t>
                      </a:r>
                    </a:p>
                  </a:txBody>
                  <a:tcPr/>
                </a:tc>
                <a:extLst>
                  <a:ext uri="{0D108BD9-81ED-4DB2-BD59-A6C34878D82A}">
                    <a16:rowId xmlns:a16="http://schemas.microsoft.com/office/drawing/2014/main" val="10003"/>
                  </a:ext>
                </a:extLst>
              </a:tr>
              <a:tr h="435238">
                <a:tc>
                  <a:txBody>
                    <a:bodyPr/>
                    <a:lstStyle/>
                    <a:p>
                      <a:pPr algn="ctr"/>
                      <a:r>
                        <a:rPr lang="en-US" sz="2000" dirty="0"/>
                        <a:t>Police</a:t>
                      </a:r>
                    </a:p>
                  </a:txBody>
                  <a:tcPr/>
                </a:tc>
                <a:tc>
                  <a:txBody>
                    <a:bodyPr/>
                    <a:lstStyle/>
                    <a:p>
                      <a:pPr algn="ctr"/>
                      <a:r>
                        <a:rPr lang="en-US" sz="2000" dirty="0"/>
                        <a:t>$1,499,569</a:t>
                      </a:r>
                    </a:p>
                  </a:txBody>
                  <a:tcPr/>
                </a:tc>
                <a:extLst>
                  <a:ext uri="{0D108BD9-81ED-4DB2-BD59-A6C34878D82A}">
                    <a16:rowId xmlns:a16="http://schemas.microsoft.com/office/drawing/2014/main" val="10004"/>
                  </a:ext>
                </a:extLst>
              </a:tr>
              <a:tr h="435238">
                <a:tc>
                  <a:txBody>
                    <a:bodyPr/>
                    <a:lstStyle/>
                    <a:p>
                      <a:pPr algn="ctr"/>
                      <a:r>
                        <a:rPr lang="en-US" sz="2000" dirty="0"/>
                        <a:t>Powell Bill</a:t>
                      </a:r>
                    </a:p>
                  </a:txBody>
                  <a:tcPr/>
                </a:tc>
                <a:tc>
                  <a:txBody>
                    <a:bodyPr/>
                    <a:lstStyle/>
                    <a:p>
                      <a:pPr algn="ctr"/>
                      <a:r>
                        <a:rPr lang="en-US" sz="2000" dirty="0"/>
                        <a:t>$51,000</a:t>
                      </a:r>
                    </a:p>
                  </a:txBody>
                  <a:tcPr/>
                </a:tc>
                <a:extLst>
                  <a:ext uri="{0D108BD9-81ED-4DB2-BD59-A6C34878D82A}">
                    <a16:rowId xmlns:a16="http://schemas.microsoft.com/office/drawing/2014/main" val="10005"/>
                  </a:ext>
                </a:extLst>
              </a:tr>
              <a:tr h="435238">
                <a:tc>
                  <a:txBody>
                    <a:bodyPr/>
                    <a:lstStyle/>
                    <a:p>
                      <a:pPr algn="ctr"/>
                      <a:r>
                        <a:rPr lang="en-US" sz="2000" dirty="0"/>
                        <a:t>Festival</a:t>
                      </a:r>
                    </a:p>
                  </a:txBody>
                  <a:tcPr/>
                </a:tc>
                <a:tc>
                  <a:txBody>
                    <a:bodyPr/>
                    <a:lstStyle/>
                    <a:p>
                      <a:pPr algn="ctr"/>
                      <a:r>
                        <a:rPr lang="en-US" sz="2000" dirty="0"/>
                        <a:t>$184,544</a:t>
                      </a:r>
                    </a:p>
                  </a:txBody>
                  <a:tcPr/>
                </a:tc>
                <a:extLst>
                  <a:ext uri="{0D108BD9-81ED-4DB2-BD59-A6C34878D82A}">
                    <a16:rowId xmlns:a16="http://schemas.microsoft.com/office/drawing/2014/main" val="10006"/>
                  </a:ext>
                </a:extLst>
              </a:tr>
              <a:tr h="435238">
                <a:tc>
                  <a:txBody>
                    <a:bodyPr/>
                    <a:lstStyle/>
                    <a:p>
                      <a:pPr algn="ctr"/>
                      <a:r>
                        <a:rPr lang="en-US" sz="2000" dirty="0"/>
                        <a:t>Recreation</a:t>
                      </a:r>
                    </a:p>
                  </a:txBody>
                  <a:tcPr/>
                </a:tc>
                <a:tc>
                  <a:txBody>
                    <a:bodyPr/>
                    <a:lstStyle/>
                    <a:p>
                      <a:pPr algn="ctr"/>
                      <a:r>
                        <a:rPr lang="en-US" sz="2000" dirty="0"/>
                        <a:t>$19,274</a:t>
                      </a:r>
                    </a:p>
                  </a:txBody>
                  <a:tcPr/>
                </a:tc>
                <a:extLst>
                  <a:ext uri="{0D108BD9-81ED-4DB2-BD59-A6C34878D82A}">
                    <a16:rowId xmlns:a16="http://schemas.microsoft.com/office/drawing/2014/main" val="10007"/>
                  </a:ext>
                </a:extLst>
              </a:tr>
              <a:tr h="435238">
                <a:tc>
                  <a:txBody>
                    <a:bodyPr/>
                    <a:lstStyle/>
                    <a:p>
                      <a:pPr algn="ctr"/>
                      <a:r>
                        <a:rPr lang="en-US" sz="2000" dirty="0"/>
                        <a:t>Debt Service </a:t>
                      </a:r>
                    </a:p>
                  </a:txBody>
                  <a:tcPr/>
                </a:tc>
                <a:tc>
                  <a:txBody>
                    <a:bodyPr/>
                    <a:lstStyle/>
                    <a:p>
                      <a:pPr algn="ctr"/>
                      <a:r>
                        <a:rPr lang="en-US" sz="2000" dirty="0"/>
                        <a:t>$5,550</a:t>
                      </a:r>
                    </a:p>
                  </a:txBody>
                  <a:tcPr/>
                </a:tc>
                <a:extLst>
                  <a:ext uri="{0D108BD9-81ED-4DB2-BD59-A6C34878D82A}">
                    <a16:rowId xmlns:a16="http://schemas.microsoft.com/office/drawing/2014/main" val="10008"/>
                  </a:ext>
                </a:extLst>
              </a:tr>
              <a:tr h="435238">
                <a:tc>
                  <a:txBody>
                    <a:bodyPr/>
                    <a:lstStyle/>
                    <a:p>
                      <a:pPr algn="ctr"/>
                      <a:r>
                        <a:rPr lang="en-US" sz="2000" dirty="0"/>
                        <a:t>Contingency </a:t>
                      </a:r>
                    </a:p>
                  </a:txBody>
                  <a:tcPr/>
                </a:tc>
                <a:tc>
                  <a:txBody>
                    <a:bodyPr/>
                    <a:lstStyle/>
                    <a:p>
                      <a:pPr algn="ctr"/>
                      <a:r>
                        <a:rPr lang="en-US" sz="2000" dirty="0"/>
                        <a:t>$0</a:t>
                      </a:r>
                    </a:p>
                  </a:txBody>
                  <a:tcPr/>
                </a:tc>
                <a:extLst>
                  <a:ext uri="{0D108BD9-81ED-4DB2-BD59-A6C34878D82A}">
                    <a16:rowId xmlns:a16="http://schemas.microsoft.com/office/drawing/2014/main" val="10009"/>
                  </a:ext>
                </a:extLst>
              </a:tr>
              <a:tr h="435238">
                <a:tc>
                  <a:txBody>
                    <a:bodyPr/>
                    <a:lstStyle/>
                    <a:p>
                      <a:pPr algn="ctr"/>
                      <a:r>
                        <a:rPr lang="en-US" sz="2000" dirty="0"/>
                        <a:t>Total </a:t>
                      </a:r>
                    </a:p>
                  </a:txBody>
                  <a:tcPr>
                    <a:solidFill>
                      <a:schemeClr val="accent2"/>
                    </a:solidFill>
                  </a:tcPr>
                </a:tc>
                <a:tc>
                  <a:txBody>
                    <a:bodyPr/>
                    <a:lstStyle/>
                    <a:p>
                      <a:pPr algn="ctr"/>
                      <a:r>
                        <a:rPr lang="en-US" sz="2000" dirty="0"/>
                        <a:t>$3,826,742</a:t>
                      </a:r>
                    </a:p>
                  </a:txBody>
                  <a:tcPr>
                    <a:solidFill>
                      <a:schemeClr val="accent2"/>
                    </a:solidFill>
                  </a:tcPr>
                </a:tc>
                <a:extLst>
                  <a:ext uri="{0D108BD9-81ED-4DB2-BD59-A6C34878D82A}">
                    <a16:rowId xmlns:a16="http://schemas.microsoft.com/office/drawing/2014/main" val="10010"/>
                  </a:ext>
                </a:extLst>
              </a:tr>
              <a:tr h="426201">
                <a:tc>
                  <a:txBody>
                    <a:bodyPr/>
                    <a:lstStyle/>
                    <a:p>
                      <a:pPr algn="ctr"/>
                      <a:r>
                        <a:rPr lang="en-US" sz="2000" dirty="0"/>
                        <a:t>Revenues</a:t>
                      </a:r>
                    </a:p>
                  </a:txBody>
                  <a:tcPr/>
                </a:tc>
                <a:tc>
                  <a:txBody>
                    <a:bodyPr/>
                    <a:lstStyle/>
                    <a:p>
                      <a:pPr algn="ctr"/>
                      <a:r>
                        <a:rPr lang="en-US" sz="2000" dirty="0"/>
                        <a:t>($3,826,742)</a:t>
                      </a:r>
                    </a:p>
                  </a:txBody>
                  <a:tcPr/>
                </a:tc>
                <a:extLst>
                  <a:ext uri="{0D108BD9-81ED-4DB2-BD59-A6C34878D82A}">
                    <a16:rowId xmlns:a16="http://schemas.microsoft.com/office/drawing/2014/main" val="10011"/>
                  </a:ext>
                </a:extLst>
              </a:tr>
            </a:tbl>
          </a:graphicData>
        </a:graphic>
      </p:graphicFrame>
      <p:pic>
        <p:nvPicPr>
          <p:cNvPr id="5"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6783114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099" y="0"/>
            <a:ext cx="10555394" cy="782556"/>
          </a:xfrm>
        </p:spPr>
        <p:txBody>
          <a:bodyPr>
            <a:noAutofit/>
          </a:bodyPr>
          <a:lstStyle/>
          <a:p>
            <a:r>
              <a:rPr lang="en-US" sz="3200" dirty="0"/>
              <a:t>General Fund Comparison: FY23-24 &amp; FY22-23</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28922969"/>
              </p:ext>
            </p:extLst>
          </p:nvPr>
        </p:nvGraphicFramePr>
        <p:xfrm>
          <a:off x="292099" y="782556"/>
          <a:ext cx="10555396" cy="5914859"/>
        </p:xfrm>
        <a:graphic>
          <a:graphicData uri="http://schemas.openxmlformats.org/drawingml/2006/table">
            <a:tbl>
              <a:tblPr firstRow="1" bandRow="1">
                <a:tableStyleId>{5C22544A-7EE6-4342-B048-85BDC9FD1C3A}</a:tableStyleId>
              </a:tblPr>
              <a:tblGrid>
                <a:gridCol w="2638849">
                  <a:extLst>
                    <a:ext uri="{9D8B030D-6E8A-4147-A177-3AD203B41FA5}">
                      <a16:colId xmlns:a16="http://schemas.microsoft.com/office/drawing/2014/main" val="20000"/>
                    </a:ext>
                  </a:extLst>
                </a:gridCol>
                <a:gridCol w="2638849">
                  <a:extLst>
                    <a:ext uri="{9D8B030D-6E8A-4147-A177-3AD203B41FA5}">
                      <a16:colId xmlns:a16="http://schemas.microsoft.com/office/drawing/2014/main" val="20001"/>
                    </a:ext>
                  </a:extLst>
                </a:gridCol>
                <a:gridCol w="2638849">
                  <a:extLst>
                    <a:ext uri="{9D8B030D-6E8A-4147-A177-3AD203B41FA5}">
                      <a16:colId xmlns:a16="http://schemas.microsoft.com/office/drawing/2014/main" val="3590299838"/>
                    </a:ext>
                  </a:extLst>
                </a:gridCol>
                <a:gridCol w="2638849">
                  <a:extLst>
                    <a:ext uri="{9D8B030D-6E8A-4147-A177-3AD203B41FA5}">
                      <a16:colId xmlns:a16="http://schemas.microsoft.com/office/drawing/2014/main" val="3671227538"/>
                    </a:ext>
                  </a:extLst>
                </a:gridCol>
              </a:tblGrid>
              <a:tr h="435238">
                <a:tc>
                  <a:txBody>
                    <a:bodyPr/>
                    <a:lstStyle/>
                    <a:p>
                      <a:pPr algn="ctr"/>
                      <a:r>
                        <a:rPr lang="en-US" sz="2000" dirty="0"/>
                        <a:t>Department</a:t>
                      </a:r>
                    </a:p>
                  </a:txBody>
                  <a:tcPr/>
                </a:tc>
                <a:tc>
                  <a:txBody>
                    <a:bodyPr/>
                    <a:lstStyle/>
                    <a:p>
                      <a:pPr algn="ctr"/>
                      <a:r>
                        <a:rPr lang="en-US" sz="2000" dirty="0"/>
                        <a:t>FY23-24</a:t>
                      </a:r>
                    </a:p>
                  </a:txBody>
                  <a:tcPr/>
                </a:tc>
                <a:tc>
                  <a:txBody>
                    <a:bodyPr/>
                    <a:lstStyle/>
                    <a:p>
                      <a:pPr algn="ctr"/>
                      <a:r>
                        <a:rPr lang="en-US" sz="2000" dirty="0"/>
                        <a:t>FY22-23</a:t>
                      </a:r>
                    </a:p>
                  </a:txBody>
                  <a:tcPr/>
                </a:tc>
                <a:tc>
                  <a:txBody>
                    <a:bodyPr/>
                    <a:lstStyle/>
                    <a:p>
                      <a:pPr algn="ctr"/>
                      <a:r>
                        <a:rPr lang="en-US" sz="2000" dirty="0"/>
                        <a:t>Difference</a:t>
                      </a:r>
                    </a:p>
                  </a:txBody>
                  <a:tcPr/>
                </a:tc>
                <a:extLst>
                  <a:ext uri="{0D108BD9-81ED-4DB2-BD59-A6C34878D82A}">
                    <a16:rowId xmlns:a16="http://schemas.microsoft.com/office/drawing/2014/main" val="10000"/>
                  </a:ext>
                </a:extLst>
              </a:tr>
              <a:tr h="435238">
                <a:tc>
                  <a:txBody>
                    <a:bodyPr/>
                    <a:lstStyle/>
                    <a:p>
                      <a:pPr algn="ctr"/>
                      <a:r>
                        <a:rPr lang="en-US" sz="2000" dirty="0"/>
                        <a:t>Administration</a:t>
                      </a:r>
                    </a:p>
                  </a:txBody>
                  <a:tcPr/>
                </a:tc>
                <a:tc>
                  <a:txBody>
                    <a:bodyPr/>
                    <a:lstStyle/>
                    <a:p>
                      <a:pPr algn="ctr"/>
                      <a:r>
                        <a:rPr lang="en-US" sz="2000" dirty="0"/>
                        <a:t>$618,289</a:t>
                      </a:r>
                    </a:p>
                  </a:txBody>
                  <a:tcPr/>
                </a:tc>
                <a:tc>
                  <a:txBody>
                    <a:bodyPr/>
                    <a:lstStyle/>
                    <a:p>
                      <a:pPr algn="ctr"/>
                      <a:r>
                        <a:rPr lang="en-US" sz="2000" dirty="0"/>
                        <a:t>$618,255</a:t>
                      </a:r>
                    </a:p>
                  </a:txBody>
                  <a:tcPr/>
                </a:tc>
                <a:tc>
                  <a:txBody>
                    <a:bodyPr/>
                    <a:lstStyle/>
                    <a:p>
                      <a:pPr algn="ctr"/>
                      <a:r>
                        <a:rPr lang="en-US" sz="2000" dirty="0"/>
                        <a:t>$34</a:t>
                      </a:r>
                    </a:p>
                  </a:txBody>
                  <a:tcPr/>
                </a:tc>
                <a:extLst>
                  <a:ext uri="{0D108BD9-81ED-4DB2-BD59-A6C34878D82A}">
                    <a16:rowId xmlns:a16="http://schemas.microsoft.com/office/drawing/2014/main" val="10001"/>
                  </a:ext>
                </a:extLst>
              </a:tr>
              <a:tr h="435238">
                <a:tc>
                  <a:txBody>
                    <a:bodyPr/>
                    <a:lstStyle/>
                    <a:p>
                      <a:pPr algn="ctr"/>
                      <a:r>
                        <a:rPr lang="en-US" sz="2000" dirty="0"/>
                        <a:t>Public Works</a:t>
                      </a:r>
                    </a:p>
                  </a:txBody>
                  <a:tcPr/>
                </a:tc>
                <a:tc>
                  <a:txBody>
                    <a:bodyPr/>
                    <a:lstStyle/>
                    <a:p>
                      <a:pPr algn="ctr"/>
                      <a:r>
                        <a:rPr lang="en-US" sz="2000" dirty="0"/>
                        <a:t>$1,327,157</a:t>
                      </a:r>
                    </a:p>
                  </a:txBody>
                  <a:tcPr/>
                </a:tc>
                <a:tc>
                  <a:txBody>
                    <a:bodyPr/>
                    <a:lstStyle/>
                    <a:p>
                      <a:pPr algn="ctr"/>
                      <a:r>
                        <a:rPr lang="en-US" sz="2000" dirty="0"/>
                        <a:t>$803,649</a:t>
                      </a:r>
                    </a:p>
                  </a:txBody>
                  <a:tcPr/>
                </a:tc>
                <a:tc>
                  <a:txBody>
                    <a:bodyPr/>
                    <a:lstStyle/>
                    <a:p>
                      <a:pPr algn="ctr"/>
                      <a:r>
                        <a:rPr lang="en-US" sz="2000" dirty="0"/>
                        <a:t>$523,508</a:t>
                      </a:r>
                    </a:p>
                  </a:txBody>
                  <a:tcPr/>
                </a:tc>
                <a:extLst>
                  <a:ext uri="{0D108BD9-81ED-4DB2-BD59-A6C34878D82A}">
                    <a16:rowId xmlns:a16="http://schemas.microsoft.com/office/drawing/2014/main" val="10002"/>
                  </a:ext>
                </a:extLst>
              </a:tr>
              <a:tr h="435238">
                <a:tc>
                  <a:txBody>
                    <a:bodyPr/>
                    <a:lstStyle/>
                    <a:p>
                      <a:pPr algn="ctr"/>
                      <a:r>
                        <a:rPr lang="en-US" sz="2000" dirty="0"/>
                        <a:t>Police</a:t>
                      </a:r>
                    </a:p>
                  </a:txBody>
                  <a:tcPr/>
                </a:tc>
                <a:tc>
                  <a:txBody>
                    <a:bodyPr/>
                    <a:lstStyle/>
                    <a:p>
                      <a:pPr algn="ctr"/>
                      <a:r>
                        <a:rPr lang="en-US" sz="2000" dirty="0"/>
                        <a:t>$1,499,569</a:t>
                      </a:r>
                    </a:p>
                  </a:txBody>
                  <a:tcPr/>
                </a:tc>
                <a:tc>
                  <a:txBody>
                    <a:bodyPr/>
                    <a:lstStyle/>
                    <a:p>
                      <a:pPr algn="ctr"/>
                      <a:r>
                        <a:rPr lang="en-US" sz="2000" dirty="0"/>
                        <a:t>$1,387,384</a:t>
                      </a:r>
                    </a:p>
                  </a:txBody>
                  <a:tcPr/>
                </a:tc>
                <a:tc>
                  <a:txBody>
                    <a:bodyPr/>
                    <a:lstStyle/>
                    <a:p>
                      <a:pPr algn="ctr"/>
                      <a:r>
                        <a:rPr lang="en-US" sz="2000" dirty="0"/>
                        <a:t>$112,185</a:t>
                      </a:r>
                    </a:p>
                  </a:txBody>
                  <a:tcPr/>
                </a:tc>
                <a:extLst>
                  <a:ext uri="{0D108BD9-81ED-4DB2-BD59-A6C34878D82A}">
                    <a16:rowId xmlns:a16="http://schemas.microsoft.com/office/drawing/2014/main" val="10003"/>
                  </a:ext>
                </a:extLst>
              </a:tr>
              <a:tr h="435238">
                <a:tc>
                  <a:txBody>
                    <a:bodyPr/>
                    <a:lstStyle/>
                    <a:p>
                      <a:pPr algn="ctr"/>
                      <a:r>
                        <a:rPr lang="en-US" sz="2000" dirty="0"/>
                        <a:t>Festival </a:t>
                      </a:r>
                    </a:p>
                  </a:txBody>
                  <a:tcPr/>
                </a:tc>
                <a:tc>
                  <a:txBody>
                    <a:bodyPr/>
                    <a:lstStyle/>
                    <a:p>
                      <a:pPr algn="ctr"/>
                      <a:r>
                        <a:rPr lang="en-US" sz="2000" dirty="0"/>
                        <a:t>$184,544</a:t>
                      </a:r>
                    </a:p>
                  </a:txBody>
                  <a:tcPr/>
                </a:tc>
                <a:tc>
                  <a:txBody>
                    <a:bodyPr/>
                    <a:lstStyle/>
                    <a:p>
                      <a:pPr algn="ctr"/>
                      <a:r>
                        <a:rPr lang="en-US" sz="2000" dirty="0"/>
                        <a:t>$185,053</a:t>
                      </a:r>
                    </a:p>
                  </a:txBody>
                  <a:tcPr/>
                </a:tc>
                <a:tc>
                  <a:txBody>
                    <a:bodyPr/>
                    <a:lstStyle/>
                    <a:p>
                      <a:pPr algn="ctr"/>
                      <a:r>
                        <a:rPr lang="en-US" sz="2000" dirty="0"/>
                        <a:t>($509)</a:t>
                      </a:r>
                    </a:p>
                  </a:txBody>
                  <a:tcPr/>
                </a:tc>
                <a:extLst>
                  <a:ext uri="{0D108BD9-81ED-4DB2-BD59-A6C34878D82A}">
                    <a16:rowId xmlns:a16="http://schemas.microsoft.com/office/drawing/2014/main" val="10004"/>
                  </a:ext>
                </a:extLst>
              </a:tr>
              <a:tr h="435238">
                <a:tc>
                  <a:txBody>
                    <a:bodyPr/>
                    <a:lstStyle/>
                    <a:p>
                      <a:pPr algn="ctr"/>
                      <a:r>
                        <a:rPr lang="en-US" sz="2000" dirty="0"/>
                        <a:t>Board of Aldermen</a:t>
                      </a:r>
                    </a:p>
                  </a:txBody>
                  <a:tcPr/>
                </a:tc>
                <a:tc>
                  <a:txBody>
                    <a:bodyPr/>
                    <a:lstStyle/>
                    <a:p>
                      <a:pPr algn="ctr"/>
                      <a:r>
                        <a:rPr lang="en-US" sz="2000" dirty="0"/>
                        <a:t>$121,359</a:t>
                      </a:r>
                    </a:p>
                  </a:txBody>
                  <a:tcPr/>
                </a:tc>
                <a:tc>
                  <a:txBody>
                    <a:bodyPr/>
                    <a:lstStyle/>
                    <a:p>
                      <a:pPr algn="ctr"/>
                      <a:r>
                        <a:rPr lang="en-US" sz="2000" dirty="0"/>
                        <a:t>$140,999</a:t>
                      </a:r>
                    </a:p>
                  </a:txBody>
                  <a:tcPr/>
                </a:tc>
                <a:tc>
                  <a:txBody>
                    <a:bodyPr/>
                    <a:lstStyle/>
                    <a:p>
                      <a:pPr algn="ctr"/>
                      <a:r>
                        <a:rPr lang="en-US" sz="2000" dirty="0"/>
                        <a:t>($19,640)</a:t>
                      </a:r>
                    </a:p>
                  </a:txBody>
                  <a:tcPr/>
                </a:tc>
                <a:extLst>
                  <a:ext uri="{0D108BD9-81ED-4DB2-BD59-A6C34878D82A}">
                    <a16:rowId xmlns:a16="http://schemas.microsoft.com/office/drawing/2014/main" val="10005"/>
                  </a:ext>
                </a:extLst>
              </a:tr>
              <a:tr h="435238">
                <a:tc>
                  <a:txBody>
                    <a:bodyPr/>
                    <a:lstStyle/>
                    <a:p>
                      <a:pPr algn="ctr"/>
                      <a:r>
                        <a:rPr lang="en-US" sz="2000" dirty="0"/>
                        <a:t>Parks</a:t>
                      </a:r>
                      <a:r>
                        <a:rPr lang="en-US" sz="2000" baseline="0" dirty="0"/>
                        <a:t> &amp; Recreation</a:t>
                      </a:r>
                      <a:endParaRPr lang="en-US" sz="2000" dirty="0"/>
                    </a:p>
                  </a:txBody>
                  <a:tcPr/>
                </a:tc>
                <a:tc>
                  <a:txBody>
                    <a:bodyPr/>
                    <a:lstStyle/>
                    <a:p>
                      <a:pPr algn="ctr"/>
                      <a:r>
                        <a:rPr lang="en-US" sz="2000" dirty="0"/>
                        <a:t>$19,274</a:t>
                      </a:r>
                    </a:p>
                  </a:txBody>
                  <a:tcPr/>
                </a:tc>
                <a:tc>
                  <a:txBody>
                    <a:bodyPr/>
                    <a:lstStyle/>
                    <a:p>
                      <a:pPr algn="ctr"/>
                      <a:r>
                        <a:rPr lang="en-US" sz="2000" dirty="0"/>
                        <a:t>$68,737</a:t>
                      </a:r>
                    </a:p>
                  </a:txBody>
                  <a:tcPr/>
                </a:tc>
                <a:tc>
                  <a:txBody>
                    <a:bodyPr/>
                    <a:lstStyle/>
                    <a:p>
                      <a:pPr algn="ctr"/>
                      <a:r>
                        <a:rPr lang="en-US" sz="2000" dirty="0"/>
                        <a:t>($49,463)</a:t>
                      </a:r>
                    </a:p>
                  </a:txBody>
                  <a:tcPr/>
                </a:tc>
                <a:extLst>
                  <a:ext uri="{0D108BD9-81ED-4DB2-BD59-A6C34878D82A}">
                    <a16:rowId xmlns:a16="http://schemas.microsoft.com/office/drawing/2014/main" val="10006"/>
                  </a:ext>
                </a:extLst>
              </a:tr>
              <a:tr h="435238">
                <a:tc>
                  <a:txBody>
                    <a:bodyPr/>
                    <a:lstStyle/>
                    <a:p>
                      <a:pPr algn="ctr"/>
                      <a:r>
                        <a:rPr lang="en-US" sz="2000" dirty="0"/>
                        <a:t>Debt Service</a:t>
                      </a:r>
                    </a:p>
                  </a:txBody>
                  <a:tcPr/>
                </a:tc>
                <a:tc>
                  <a:txBody>
                    <a:bodyPr/>
                    <a:lstStyle/>
                    <a:p>
                      <a:pPr algn="ctr"/>
                      <a:r>
                        <a:rPr lang="en-US" sz="2000" dirty="0"/>
                        <a:t>$5,550</a:t>
                      </a:r>
                    </a:p>
                  </a:txBody>
                  <a:tcPr/>
                </a:tc>
                <a:tc>
                  <a:txBody>
                    <a:bodyPr/>
                    <a:lstStyle/>
                    <a:p>
                      <a:pPr algn="ctr"/>
                      <a:r>
                        <a:rPr lang="en-US" sz="2000" dirty="0"/>
                        <a:t>$0</a:t>
                      </a:r>
                    </a:p>
                  </a:txBody>
                  <a:tcPr/>
                </a:tc>
                <a:tc>
                  <a:txBody>
                    <a:bodyPr/>
                    <a:lstStyle/>
                    <a:p>
                      <a:pPr algn="ctr"/>
                      <a:r>
                        <a:rPr lang="en-US" sz="2000" dirty="0"/>
                        <a:t>$5,550</a:t>
                      </a:r>
                    </a:p>
                  </a:txBody>
                  <a:tcPr/>
                </a:tc>
                <a:extLst>
                  <a:ext uri="{0D108BD9-81ED-4DB2-BD59-A6C34878D82A}">
                    <a16:rowId xmlns:a16="http://schemas.microsoft.com/office/drawing/2014/main" val="10007"/>
                  </a:ext>
                </a:extLst>
              </a:tr>
              <a:tr h="435238">
                <a:tc>
                  <a:txBody>
                    <a:bodyPr/>
                    <a:lstStyle/>
                    <a:p>
                      <a:pPr algn="ctr"/>
                      <a:r>
                        <a:rPr lang="en-US" sz="2000" dirty="0"/>
                        <a:t>Powell Bill </a:t>
                      </a:r>
                    </a:p>
                  </a:txBody>
                  <a:tcPr/>
                </a:tc>
                <a:tc>
                  <a:txBody>
                    <a:bodyPr/>
                    <a:lstStyle/>
                    <a:p>
                      <a:pPr algn="ctr"/>
                      <a:r>
                        <a:rPr lang="en-US" sz="2000" dirty="0"/>
                        <a:t>$51,000</a:t>
                      </a:r>
                    </a:p>
                  </a:txBody>
                  <a:tcPr/>
                </a:tc>
                <a:tc>
                  <a:txBody>
                    <a:bodyPr/>
                    <a:lstStyle/>
                    <a:p>
                      <a:pPr algn="ctr"/>
                      <a:r>
                        <a:rPr lang="en-US" sz="2000" dirty="0"/>
                        <a:t>$47,967</a:t>
                      </a:r>
                    </a:p>
                  </a:txBody>
                  <a:tcPr/>
                </a:tc>
                <a:tc>
                  <a:txBody>
                    <a:bodyPr/>
                    <a:lstStyle/>
                    <a:p>
                      <a:pPr algn="ctr"/>
                      <a:r>
                        <a:rPr lang="en-US" sz="2000" dirty="0"/>
                        <a:t>$3,033</a:t>
                      </a:r>
                    </a:p>
                  </a:txBody>
                  <a:tcPr/>
                </a:tc>
                <a:extLst>
                  <a:ext uri="{0D108BD9-81ED-4DB2-BD59-A6C34878D82A}">
                    <a16:rowId xmlns:a16="http://schemas.microsoft.com/office/drawing/2014/main" val="10008"/>
                  </a:ext>
                </a:extLst>
              </a:tr>
              <a:tr h="435238">
                <a:tc>
                  <a:txBody>
                    <a:bodyPr/>
                    <a:lstStyle/>
                    <a:p>
                      <a:pPr algn="ctr"/>
                      <a:r>
                        <a:rPr lang="en-US" sz="2000" dirty="0"/>
                        <a:t>Soco Road Capital Fund</a:t>
                      </a:r>
                    </a:p>
                  </a:txBody>
                  <a:tcPr/>
                </a:tc>
                <a:tc>
                  <a:txBody>
                    <a:bodyPr/>
                    <a:lstStyle/>
                    <a:p>
                      <a:pPr algn="ctr"/>
                      <a:r>
                        <a:rPr lang="en-US" sz="2000" dirty="0"/>
                        <a:t>$0</a:t>
                      </a:r>
                    </a:p>
                  </a:txBody>
                  <a:tcPr/>
                </a:tc>
                <a:tc>
                  <a:txBody>
                    <a:bodyPr/>
                    <a:lstStyle/>
                    <a:p>
                      <a:pPr algn="ctr"/>
                      <a:r>
                        <a:rPr lang="en-US" sz="2000" dirty="0"/>
                        <a:t>$60,000</a:t>
                      </a:r>
                    </a:p>
                  </a:txBody>
                  <a:tcPr/>
                </a:tc>
                <a:tc>
                  <a:txBody>
                    <a:bodyPr/>
                    <a:lstStyle/>
                    <a:p>
                      <a:pPr algn="ctr"/>
                      <a:r>
                        <a:rPr lang="en-US" sz="2000" dirty="0"/>
                        <a:t>($60,000)</a:t>
                      </a:r>
                    </a:p>
                  </a:txBody>
                  <a:tcPr/>
                </a:tc>
                <a:extLst>
                  <a:ext uri="{0D108BD9-81ED-4DB2-BD59-A6C34878D82A}">
                    <a16:rowId xmlns:a16="http://schemas.microsoft.com/office/drawing/2014/main" val="4039619111"/>
                  </a:ext>
                </a:extLst>
              </a:tr>
              <a:tr h="435238">
                <a:tc>
                  <a:txBody>
                    <a:bodyPr/>
                    <a:lstStyle/>
                    <a:p>
                      <a:pPr algn="ctr"/>
                      <a:r>
                        <a:rPr lang="en-US" sz="2000" dirty="0"/>
                        <a:t>Contingency </a:t>
                      </a:r>
                    </a:p>
                  </a:txBody>
                  <a:tcPr/>
                </a:tc>
                <a:tc>
                  <a:txBody>
                    <a:bodyPr/>
                    <a:lstStyle/>
                    <a:p>
                      <a:pPr algn="ctr"/>
                      <a:r>
                        <a:rPr lang="en-US" sz="2000" dirty="0"/>
                        <a:t>$0.00</a:t>
                      </a:r>
                    </a:p>
                  </a:txBody>
                  <a:tcPr/>
                </a:tc>
                <a:tc>
                  <a:txBody>
                    <a:bodyPr/>
                    <a:lstStyle/>
                    <a:p>
                      <a:pPr algn="ctr"/>
                      <a:r>
                        <a:rPr lang="en-US" sz="2000" dirty="0"/>
                        <a:t>$0.00</a:t>
                      </a:r>
                    </a:p>
                  </a:txBody>
                  <a:tcPr/>
                </a:tc>
                <a:tc>
                  <a:txBody>
                    <a:bodyPr/>
                    <a:lstStyle/>
                    <a:p>
                      <a:pPr algn="ctr"/>
                      <a:r>
                        <a:rPr lang="en-US" sz="2000" dirty="0"/>
                        <a:t>$0</a:t>
                      </a:r>
                    </a:p>
                  </a:txBody>
                  <a:tcPr/>
                </a:tc>
                <a:extLst>
                  <a:ext uri="{0D108BD9-81ED-4DB2-BD59-A6C34878D82A}">
                    <a16:rowId xmlns:a16="http://schemas.microsoft.com/office/drawing/2014/main" val="10009"/>
                  </a:ext>
                </a:extLst>
              </a:tr>
              <a:tr h="435238">
                <a:tc>
                  <a:txBody>
                    <a:bodyPr/>
                    <a:lstStyle/>
                    <a:p>
                      <a:pPr algn="ctr"/>
                      <a:r>
                        <a:rPr lang="en-US" sz="2000" dirty="0"/>
                        <a:t>Total </a:t>
                      </a:r>
                    </a:p>
                  </a:txBody>
                  <a:tcPr>
                    <a:solidFill>
                      <a:schemeClr val="accent2"/>
                    </a:solidFill>
                  </a:tcPr>
                </a:tc>
                <a:tc>
                  <a:txBody>
                    <a:bodyPr/>
                    <a:lstStyle/>
                    <a:p>
                      <a:pPr algn="ctr"/>
                      <a:r>
                        <a:rPr lang="en-US" sz="2000" dirty="0"/>
                        <a:t>$3,826,742</a:t>
                      </a:r>
                    </a:p>
                  </a:txBody>
                  <a:tcPr>
                    <a:solidFill>
                      <a:schemeClr val="accent2"/>
                    </a:solidFill>
                  </a:tcPr>
                </a:tc>
                <a:tc>
                  <a:txBody>
                    <a:bodyPr/>
                    <a:lstStyle/>
                    <a:p>
                      <a:pPr algn="ctr"/>
                      <a:r>
                        <a:rPr lang="en-US" sz="2000" dirty="0"/>
                        <a:t>$3,171,045</a:t>
                      </a:r>
                    </a:p>
                  </a:txBody>
                  <a:tcPr>
                    <a:solidFill>
                      <a:schemeClr val="accent2"/>
                    </a:solidFill>
                  </a:tcPr>
                </a:tc>
                <a:tc>
                  <a:txBody>
                    <a:bodyPr/>
                    <a:lstStyle/>
                    <a:p>
                      <a:pPr algn="ctr"/>
                      <a:r>
                        <a:rPr lang="en-US" sz="2000" dirty="0"/>
                        <a:t>$655,697</a:t>
                      </a:r>
                    </a:p>
                  </a:txBody>
                  <a:tcPr>
                    <a:solidFill>
                      <a:schemeClr val="accent2"/>
                    </a:solidFill>
                  </a:tcPr>
                </a:tc>
                <a:extLst>
                  <a:ext uri="{0D108BD9-81ED-4DB2-BD59-A6C34878D82A}">
                    <a16:rowId xmlns:a16="http://schemas.microsoft.com/office/drawing/2014/main" val="10010"/>
                  </a:ext>
                </a:extLst>
              </a:tr>
              <a:tr h="426201">
                <a:tc>
                  <a:txBody>
                    <a:bodyPr/>
                    <a:lstStyle/>
                    <a:p>
                      <a:pPr algn="ctr"/>
                      <a:r>
                        <a:rPr lang="en-US" sz="2000" dirty="0"/>
                        <a:t>Revenues</a:t>
                      </a:r>
                    </a:p>
                  </a:txBody>
                  <a:tcPr/>
                </a:tc>
                <a:tc>
                  <a:txBody>
                    <a:bodyPr/>
                    <a:lstStyle/>
                    <a:p>
                      <a:pPr algn="ctr"/>
                      <a:r>
                        <a:rPr lang="en-US" sz="2000" dirty="0"/>
                        <a:t>($3,826,742)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$3,171,045</a:t>
                      </a:r>
                    </a:p>
                  </a:txBody>
                  <a:tcPr/>
                </a:tc>
                <a:tc>
                  <a:txBody>
                    <a:bodyPr/>
                    <a:lstStyle/>
                    <a:p>
                      <a:pPr algn="ctr"/>
                      <a:r>
                        <a:rPr lang="en-US" sz="2000" dirty="0"/>
                        <a:t>20.68% Increase</a:t>
                      </a:r>
                    </a:p>
                  </a:txBody>
                  <a:tcPr/>
                </a:tc>
                <a:extLst>
                  <a:ext uri="{0D108BD9-81ED-4DB2-BD59-A6C34878D82A}">
                    <a16:rowId xmlns:a16="http://schemas.microsoft.com/office/drawing/2014/main" val="10011"/>
                  </a:ext>
                </a:extLst>
              </a:tr>
            </a:tbl>
          </a:graphicData>
        </a:graphic>
      </p:graphicFrame>
      <p:pic>
        <p:nvPicPr>
          <p:cNvPr id="5"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2514128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165" y="365760"/>
            <a:ext cx="10488347" cy="1325562"/>
          </a:xfrm>
        </p:spPr>
        <p:txBody>
          <a:bodyPr/>
          <a:lstStyle/>
          <a:p>
            <a:r>
              <a:rPr lang="en-US" dirty="0"/>
              <a:t>Administration</a:t>
            </a:r>
          </a:p>
        </p:txBody>
      </p:sp>
      <p:sp>
        <p:nvSpPr>
          <p:cNvPr id="8" name="Content Placeholder 7">
            <a:extLst>
              <a:ext uri="{FF2B5EF4-FFF2-40B4-BE49-F238E27FC236}">
                <a16:creationId xmlns:a16="http://schemas.microsoft.com/office/drawing/2014/main" id="{5D33F98D-34E8-8548-80A7-D753CF04A40F}"/>
              </a:ext>
            </a:extLst>
          </p:cNvPr>
          <p:cNvSpPr>
            <a:spLocks noGrp="1"/>
          </p:cNvSpPr>
          <p:nvPr>
            <p:ph idx="1"/>
          </p:nvPr>
        </p:nvSpPr>
        <p:spPr>
          <a:xfrm>
            <a:off x="322729" y="1828800"/>
            <a:ext cx="10219765" cy="4351337"/>
          </a:xfrm>
        </p:spPr>
        <p:txBody>
          <a:bodyPr>
            <a:normAutofit/>
          </a:bodyPr>
          <a:lstStyle/>
          <a:p>
            <a:r>
              <a:rPr lang="en-US" sz="2000" dirty="0"/>
              <a:t>Document Management System $35,000.  This will be to organize and store all town documents electronically in one central location.</a:t>
            </a:r>
          </a:p>
          <a:p>
            <a:r>
              <a:rPr lang="en-US" sz="2000" dirty="0"/>
              <a:t>Municipal Election November 2023 - $8,500</a:t>
            </a:r>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0771137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19100" y="0"/>
            <a:ext cx="10522712" cy="1003300"/>
          </a:xfrm>
        </p:spPr>
        <p:txBody>
          <a:bodyPr/>
          <a:lstStyle/>
          <a:p>
            <a:r>
              <a:rPr lang="en-US" dirty="0"/>
              <a:t>Public Works </a:t>
            </a:r>
          </a:p>
        </p:txBody>
      </p:sp>
      <p:sp>
        <p:nvSpPr>
          <p:cNvPr id="8" name="Content Placeholder 7"/>
          <p:cNvSpPr>
            <a:spLocks noGrp="1"/>
          </p:cNvSpPr>
          <p:nvPr>
            <p:ph idx="1"/>
          </p:nvPr>
        </p:nvSpPr>
        <p:spPr>
          <a:xfrm>
            <a:off x="419100" y="1206500"/>
            <a:ext cx="9438132" cy="5384800"/>
          </a:xfrm>
        </p:spPr>
        <p:txBody>
          <a:bodyPr>
            <a:noAutofit/>
          </a:bodyPr>
          <a:lstStyle/>
          <a:p>
            <a:r>
              <a:rPr lang="en-US" sz="2800" dirty="0"/>
              <a:t>Non-Powell Bill Road Fund = $132,000</a:t>
            </a:r>
          </a:p>
          <a:p>
            <a:pPr lvl="1"/>
            <a:r>
              <a:rPr lang="en-US" sz="2800" dirty="0"/>
              <a:t>Bethel Village $112,000</a:t>
            </a:r>
          </a:p>
          <a:p>
            <a:r>
              <a:rPr lang="en-US" sz="3000" dirty="0"/>
              <a:t>Zero Turn Mower = $12,500</a:t>
            </a:r>
          </a:p>
          <a:p>
            <a:r>
              <a:rPr lang="en-US" sz="3000" dirty="0"/>
              <a:t>Property for storage building $200,000</a:t>
            </a:r>
          </a:p>
          <a:p>
            <a:r>
              <a:rPr lang="en-US" sz="3000" dirty="0"/>
              <a:t>Storage building $157,000</a:t>
            </a:r>
          </a:p>
          <a:p>
            <a:endParaRPr lang="en-US" sz="3000" dirty="0"/>
          </a:p>
        </p:txBody>
      </p:sp>
      <p:pic>
        <p:nvPicPr>
          <p:cNvPr id="10"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383907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186466"/>
            <a:ext cx="9692640" cy="742604"/>
          </a:xfrm>
        </p:spPr>
        <p:txBody>
          <a:bodyPr>
            <a:normAutofit/>
          </a:bodyPr>
          <a:lstStyle/>
          <a:p>
            <a:r>
              <a:rPr lang="en-US" sz="3600" b="1" dirty="0"/>
              <a:t>Budget Summary: Quick Facts </a:t>
            </a:r>
          </a:p>
        </p:txBody>
      </p:sp>
      <p:sp>
        <p:nvSpPr>
          <p:cNvPr id="5" name="Content Placeholder 4"/>
          <p:cNvSpPr>
            <a:spLocks noGrp="1"/>
          </p:cNvSpPr>
          <p:nvPr>
            <p:ph idx="1"/>
          </p:nvPr>
        </p:nvSpPr>
        <p:spPr>
          <a:xfrm>
            <a:off x="365760" y="1057836"/>
            <a:ext cx="10786334" cy="5563098"/>
          </a:xfrm>
        </p:spPr>
        <p:txBody>
          <a:bodyPr>
            <a:normAutofit fontScale="92500" lnSpcReduction="10000"/>
          </a:bodyPr>
          <a:lstStyle/>
          <a:p>
            <a:r>
              <a:rPr lang="en-US" sz="2600" dirty="0"/>
              <a:t>The proposed FY23-24 Budget is balanced with respect to revenues and expenditures</a:t>
            </a:r>
          </a:p>
          <a:p>
            <a:r>
              <a:rPr lang="en-US" sz="2600" dirty="0"/>
              <a:t>Meets all requirements of the North Carolina Local Government Budget &amp; Fiscal Control Act</a:t>
            </a:r>
          </a:p>
          <a:p>
            <a:r>
              <a:rPr lang="en-US" sz="2600" dirty="0"/>
              <a:t>Maggie Valley’s FY 23-24 estimated total tax value: $509,781,140</a:t>
            </a:r>
          </a:p>
          <a:p>
            <a:pPr lvl="2"/>
            <a:r>
              <a:rPr lang="en-US" sz="2600" dirty="0"/>
              <a:t>FY 22-23 Tax Value: $498,103,992</a:t>
            </a:r>
          </a:p>
          <a:p>
            <a:pPr lvl="3"/>
            <a:r>
              <a:rPr lang="en-US" sz="2600" dirty="0"/>
              <a:t>A net gain in value of $11,677,148 (2.3% increase)</a:t>
            </a:r>
          </a:p>
          <a:p>
            <a:pPr lvl="4"/>
            <a:r>
              <a:rPr lang="en-US" sz="2600" dirty="0"/>
              <a:t>“Natural growth”</a:t>
            </a:r>
          </a:p>
          <a:p>
            <a:pPr lvl="3"/>
            <a:endParaRPr lang="en-US" sz="2600" dirty="0"/>
          </a:p>
          <a:p>
            <a:r>
              <a:rPr lang="en-US" sz="2600" b="1" u="sng" dirty="0"/>
              <a:t>Town of Maggie Valley Proposed Budget Tax Rate = $0.40</a:t>
            </a:r>
          </a:p>
          <a:p>
            <a:pPr lvl="1"/>
            <a:r>
              <a:rPr lang="en-US" sz="2400" b="1" dirty="0"/>
              <a:t>No Change in Tax Rate</a:t>
            </a:r>
          </a:p>
          <a:p>
            <a:endParaRPr lang="en-US" sz="2600" dirty="0"/>
          </a:p>
          <a:p>
            <a:pPr lvl="1"/>
            <a:r>
              <a:rPr lang="en-US" sz="2600" b="1" dirty="0"/>
              <a:t>FY 23-24 Estimated Property Tax Revenue = $1,957,560</a:t>
            </a:r>
          </a:p>
          <a:p>
            <a:pPr lvl="1"/>
            <a:endParaRPr lang="en-US" sz="1900" dirty="0"/>
          </a:p>
          <a:p>
            <a:pPr lvl="1"/>
            <a:endParaRPr lang="en-US" dirty="0"/>
          </a:p>
          <a:p>
            <a:pPr lvl="1"/>
            <a:endParaRPr lang="en-US" dirty="0"/>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4906428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Police Department</a:t>
            </a:r>
          </a:p>
        </p:txBody>
      </p:sp>
      <p:sp>
        <p:nvSpPr>
          <p:cNvPr id="3" name="Content Placeholder 2"/>
          <p:cNvSpPr>
            <a:spLocks noGrp="1"/>
          </p:cNvSpPr>
          <p:nvPr>
            <p:ph idx="1"/>
          </p:nvPr>
        </p:nvSpPr>
        <p:spPr/>
        <p:txBody>
          <a:bodyPr>
            <a:noAutofit/>
          </a:bodyPr>
          <a:lstStyle/>
          <a:p>
            <a:pPr marL="731520" indent="-457200">
              <a:lnSpc>
                <a:spcPct val="90000"/>
              </a:lnSpc>
              <a:spcBef>
                <a:spcPts val="300"/>
              </a:spcBef>
              <a:spcAft>
                <a:spcPts val="300"/>
              </a:spcAft>
            </a:pPr>
            <a:r>
              <a:rPr lang="en-US" sz="2800" dirty="0"/>
              <a:t>One Police Vehicle**</a:t>
            </a:r>
            <a:endParaRPr lang="en-US" sz="2400" dirty="0"/>
          </a:p>
          <a:p>
            <a:pPr marL="1005840" lvl="1" indent="-457200"/>
            <a:r>
              <a:rPr lang="en-US" sz="2600" dirty="0"/>
              <a:t>2023 Dodge Durango AWD ($48,465)</a:t>
            </a:r>
            <a:endParaRPr lang="en-US" sz="2400" dirty="0"/>
          </a:p>
          <a:p>
            <a:pPr marL="1005840" lvl="1" indent="-457200"/>
            <a:r>
              <a:rPr lang="en-US" sz="2600" dirty="0"/>
              <a:t>Vehicle Equipment (</a:t>
            </a:r>
            <a:r>
              <a:rPr lang="en-US" sz="2400" dirty="0"/>
              <a:t>$15,379)</a:t>
            </a:r>
          </a:p>
          <a:p>
            <a:pPr marL="1005840" lvl="1" indent="-457200"/>
            <a:r>
              <a:rPr lang="en-US" sz="2400" b="1" u="sng" dirty="0"/>
              <a:t>Total Vehicle Cost = $63,744</a:t>
            </a:r>
          </a:p>
          <a:p>
            <a:pPr marL="274320" indent="0">
              <a:lnSpc>
                <a:spcPct val="90000"/>
              </a:lnSpc>
              <a:spcBef>
                <a:spcPts val="300"/>
              </a:spcBef>
              <a:spcAft>
                <a:spcPts val="300"/>
              </a:spcAft>
              <a:buNone/>
            </a:pPr>
            <a:endParaRPr lang="en-US" sz="2600" dirty="0"/>
          </a:p>
          <a:p>
            <a:pPr marL="274320" indent="0">
              <a:lnSpc>
                <a:spcPct val="90000"/>
              </a:lnSpc>
              <a:spcBef>
                <a:spcPts val="300"/>
              </a:spcBef>
              <a:spcAft>
                <a:spcPts val="300"/>
              </a:spcAft>
              <a:buNone/>
            </a:pPr>
            <a:r>
              <a:rPr lang="en-US" dirty="0"/>
              <a:t>State Contract Pricing / Vs Dealer Pricing + Availability  </a:t>
            </a:r>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195909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u="sng" dirty="0"/>
              <a:t>Festival Grounds</a:t>
            </a:r>
          </a:p>
        </p:txBody>
      </p:sp>
      <p:sp>
        <p:nvSpPr>
          <p:cNvPr id="3" name="Content Placeholder 2"/>
          <p:cNvSpPr>
            <a:spLocks noGrp="1"/>
          </p:cNvSpPr>
          <p:nvPr>
            <p:ph sz="half" idx="1"/>
          </p:nvPr>
        </p:nvSpPr>
        <p:spPr/>
        <p:txBody>
          <a:bodyPr>
            <a:normAutofit lnSpcReduction="10000"/>
          </a:bodyPr>
          <a:lstStyle/>
          <a:p>
            <a:pPr marL="0" indent="0">
              <a:buNone/>
            </a:pPr>
            <a:r>
              <a:rPr lang="en-US" sz="4400" dirty="0"/>
              <a:t>July 4 Fireworks</a:t>
            </a:r>
          </a:p>
          <a:p>
            <a:pPr lvl="1"/>
            <a:r>
              <a:rPr lang="en-US" sz="4400" dirty="0"/>
              <a:t>$18,000</a:t>
            </a:r>
          </a:p>
          <a:p>
            <a:pPr lvl="1"/>
            <a:endParaRPr lang="en-US" sz="5200" dirty="0"/>
          </a:p>
          <a:p>
            <a:pPr marL="274320" lvl="1" indent="0">
              <a:buNone/>
            </a:pPr>
            <a:r>
              <a:rPr lang="en-US" sz="4400" dirty="0"/>
              <a:t>Ice Festival w/ HCDTA*</a:t>
            </a:r>
          </a:p>
          <a:p>
            <a:pPr lvl="1"/>
            <a:r>
              <a:rPr lang="en-US" sz="4400" dirty="0"/>
              <a:t>$49,650</a:t>
            </a:r>
          </a:p>
          <a:p>
            <a:pPr lvl="1"/>
            <a:endParaRPr lang="en-US" sz="5200" dirty="0"/>
          </a:p>
          <a:p>
            <a:endParaRPr lang="en-US" sz="5200" dirty="0"/>
          </a:p>
        </p:txBody>
      </p:sp>
      <p:pic>
        <p:nvPicPr>
          <p:cNvPr id="6" name="Content Placeholder 5">
            <a:extLst>
              <a:ext uri="{FF2B5EF4-FFF2-40B4-BE49-F238E27FC236}">
                <a16:creationId xmlns:a16="http://schemas.microsoft.com/office/drawing/2014/main" id="{FDB5C0F3-342A-0D41-9E29-A27341F7975E}"/>
              </a:ext>
            </a:extLst>
          </p:cNvPr>
          <p:cNvPicPr>
            <a:picLocks noGrp="1" noChangeAspect="1"/>
          </p:cNvPicPr>
          <p:nvPr>
            <p:ph sz="half" idx="2"/>
          </p:nvPr>
        </p:nvPicPr>
        <p:blipFill>
          <a:blip r:embed="rId3"/>
          <a:stretch>
            <a:fillRect/>
          </a:stretch>
        </p:blipFill>
        <p:spPr>
          <a:xfrm>
            <a:off x="6546275" y="1828800"/>
            <a:ext cx="3641287" cy="4351338"/>
          </a:xfrm>
        </p:spPr>
      </p:pic>
      <p:pic>
        <p:nvPicPr>
          <p:cNvPr id="4" name="Content Placeholder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20723489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Board of Aldermen </a:t>
            </a:r>
          </a:p>
        </p:txBody>
      </p:sp>
      <p:sp>
        <p:nvSpPr>
          <p:cNvPr id="3" name="Content Placeholder 2"/>
          <p:cNvSpPr>
            <a:spLocks noGrp="1"/>
          </p:cNvSpPr>
          <p:nvPr>
            <p:ph idx="1"/>
          </p:nvPr>
        </p:nvSpPr>
        <p:spPr>
          <a:xfrm>
            <a:off x="355600" y="1828800"/>
            <a:ext cx="10287000" cy="4351337"/>
          </a:xfrm>
        </p:spPr>
        <p:txBody>
          <a:bodyPr>
            <a:normAutofit/>
          </a:bodyPr>
          <a:lstStyle/>
          <a:p>
            <a:pPr lvl="1"/>
            <a:r>
              <a:rPr lang="en-US" sz="3200" dirty="0"/>
              <a:t>Economic Development &amp; Place Making = $40,000</a:t>
            </a:r>
          </a:p>
          <a:p>
            <a:pPr lvl="2"/>
            <a:r>
              <a:rPr lang="en-US" sz="3000" dirty="0"/>
              <a:t>Façade, Sign &amp; Landscaping Program = $25,000</a:t>
            </a:r>
          </a:p>
          <a:p>
            <a:pPr lvl="2"/>
            <a:r>
              <a:rPr lang="en-US" sz="3000" dirty="0"/>
              <a:t>Assorted projects = $15,000</a:t>
            </a:r>
          </a:p>
          <a:p>
            <a:pPr marL="274320" lvl="1" indent="0">
              <a:buNone/>
            </a:pPr>
            <a:endParaRPr lang="en-US" sz="3200" dirty="0"/>
          </a:p>
          <a:p>
            <a:pPr lvl="1"/>
            <a:r>
              <a:rPr lang="en-US" sz="3200" dirty="0"/>
              <a:t>Professional Services of $29,000 remains unchanged</a:t>
            </a:r>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9586467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Parks </a:t>
            </a:r>
          </a:p>
        </p:txBody>
      </p:sp>
      <p:sp>
        <p:nvSpPr>
          <p:cNvPr id="3" name="Content Placeholder 2">
            <a:extLst>
              <a:ext uri="{FF2B5EF4-FFF2-40B4-BE49-F238E27FC236}">
                <a16:creationId xmlns:a16="http://schemas.microsoft.com/office/drawing/2014/main" id="{C595ED99-64FA-3040-BEF9-00538AD298ED}"/>
              </a:ext>
            </a:extLst>
          </p:cNvPr>
          <p:cNvSpPr>
            <a:spLocks noGrp="1"/>
          </p:cNvSpPr>
          <p:nvPr>
            <p:ph idx="1"/>
          </p:nvPr>
        </p:nvSpPr>
        <p:spPr/>
        <p:txBody>
          <a:bodyPr>
            <a:normAutofit/>
          </a:bodyPr>
          <a:lstStyle/>
          <a:p>
            <a:r>
              <a:rPr lang="en-US" sz="2600" dirty="0"/>
              <a:t>There are no major projects or upgrades for this fiscal year</a:t>
            </a:r>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28007"/>
            <a:ext cx="1344507" cy="1344507"/>
          </a:xfrm>
          <a:prstGeom prst="rect">
            <a:avLst/>
          </a:prstGeom>
        </p:spPr>
      </p:pic>
    </p:spTree>
    <p:extLst>
      <p:ext uri="{BB962C8B-B14F-4D97-AF65-F5344CB8AC3E}">
        <p14:creationId xmlns:p14="http://schemas.microsoft.com/office/powerpoint/2010/main" val="15582972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741" y="162560"/>
            <a:ext cx="10380771" cy="1325562"/>
          </a:xfrm>
        </p:spPr>
        <p:txBody>
          <a:bodyPr/>
          <a:lstStyle/>
          <a:p>
            <a:r>
              <a:rPr lang="en-US" dirty="0"/>
              <a:t>Debt Service </a:t>
            </a:r>
          </a:p>
        </p:txBody>
      </p:sp>
      <p:sp>
        <p:nvSpPr>
          <p:cNvPr id="3" name="Content Placeholder 2"/>
          <p:cNvSpPr>
            <a:spLocks noGrp="1"/>
          </p:cNvSpPr>
          <p:nvPr>
            <p:ph idx="1"/>
          </p:nvPr>
        </p:nvSpPr>
        <p:spPr>
          <a:xfrm>
            <a:off x="412376" y="1828800"/>
            <a:ext cx="9444856" cy="4686300"/>
          </a:xfrm>
        </p:spPr>
        <p:txBody>
          <a:bodyPr>
            <a:normAutofit fontScale="25000" lnSpcReduction="20000"/>
          </a:bodyPr>
          <a:lstStyle/>
          <a:p>
            <a:r>
              <a:rPr lang="en-US" sz="12800" dirty="0"/>
              <a:t>Debt Service = $5,550 due to the GASB 87 reporting requirements for lease agreements. This is strictly to report the copier leases</a:t>
            </a:r>
          </a:p>
          <a:p>
            <a:pPr marL="0" indent="0">
              <a:buNone/>
            </a:pPr>
            <a:endParaRPr lang="en-US" sz="12800" dirty="0"/>
          </a:p>
          <a:p>
            <a:r>
              <a:rPr lang="en-US" sz="12800" dirty="0"/>
              <a:t>Town of Maggie Valley General Fund is Debt Free</a:t>
            </a:r>
          </a:p>
          <a:p>
            <a:pPr lvl="1"/>
            <a:r>
              <a:rPr lang="en-US" sz="12800" dirty="0"/>
              <a:t>5th Straight Year Town has achieved this feat</a:t>
            </a:r>
          </a:p>
          <a:p>
            <a:pPr marL="0" indent="0">
              <a:buNone/>
            </a:pPr>
            <a:endParaRPr lang="en-US" sz="12800" dirty="0"/>
          </a:p>
          <a:p>
            <a:r>
              <a:rPr lang="en-US" sz="12800" dirty="0"/>
              <a:t>No new debt proposed for FY 23-24</a:t>
            </a:r>
          </a:p>
          <a:p>
            <a:endParaRPr lang="en-US" sz="3200" dirty="0"/>
          </a:p>
          <a:p>
            <a:endParaRPr lang="en-US" sz="3200" dirty="0"/>
          </a:p>
          <a:p>
            <a:endParaRPr lang="en-US" sz="3200" dirty="0"/>
          </a:p>
          <a:p>
            <a:pPr marL="274320" lvl="1" indent="0">
              <a:buNone/>
            </a:pPr>
            <a:r>
              <a:rPr lang="en-US" dirty="0"/>
              <a:t>	</a:t>
            </a:r>
          </a:p>
          <a:p>
            <a:pPr marL="274320" lvl="1" indent="0">
              <a:buNone/>
            </a:pPr>
            <a:endParaRPr lang="en-US" dirty="0"/>
          </a:p>
          <a:p>
            <a:pPr lvl="1"/>
            <a:endParaRPr lang="en-US" dirty="0"/>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010952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700" y="365760"/>
            <a:ext cx="10560812" cy="1325562"/>
          </a:xfrm>
        </p:spPr>
        <p:txBody>
          <a:bodyPr/>
          <a:lstStyle/>
          <a:p>
            <a:r>
              <a:rPr lang="en-US" dirty="0"/>
              <a:t>Powell Bill </a:t>
            </a:r>
          </a:p>
        </p:txBody>
      </p:sp>
      <p:sp>
        <p:nvSpPr>
          <p:cNvPr id="3" name="Content Placeholder 2"/>
          <p:cNvSpPr>
            <a:spLocks noGrp="1"/>
          </p:cNvSpPr>
          <p:nvPr>
            <p:ph idx="1"/>
          </p:nvPr>
        </p:nvSpPr>
        <p:spPr>
          <a:xfrm>
            <a:off x="393700" y="1828800"/>
            <a:ext cx="10172700" cy="4351337"/>
          </a:xfrm>
        </p:spPr>
        <p:txBody>
          <a:bodyPr>
            <a:normAutofit/>
          </a:bodyPr>
          <a:lstStyle/>
          <a:p>
            <a:r>
              <a:rPr lang="en-US" sz="3200" dirty="0"/>
              <a:t>Town of Maggie Valley Powell Bill Street System has grown to 6.82 miles</a:t>
            </a:r>
          </a:p>
          <a:p>
            <a:r>
              <a:rPr lang="en-US" sz="3200" dirty="0"/>
              <a:t>No major projects or upgrades have been budgeted for this fiscal year</a:t>
            </a:r>
          </a:p>
        </p:txBody>
      </p:sp>
      <p:pic>
        <p:nvPicPr>
          <p:cNvPr id="6"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5010995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Soco Road Capital Fund</a:t>
            </a:r>
          </a:p>
        </p:txBody>
      </p:sp>
      <p:sp>
        <p:nvSpPr>
          <p:cNvPr id="3" name="Content Placeholder 2"/>
          <p:cNvSpPr>
            <a:spLocks noGrp="1"/>
          </p:cNvSpPr>
          <p:nvPr>
            <p:ph idx="1"/>
          </p:nvPr>
        </p:nvSpPr>
        <p:spPr>
          <a:xfrm>
            <a:off x="1261871" y="1828800"/>
            <a:ext cx="9424057" cy="4351337"/>
          </a:xfrm>
        </p:spPr>
        <p:txBody>
          <a:bodyPr>
            <a:normAutofit fontScale="92500" lnSpcReduction="20000"/>
          </a:bodyPr>
          <a:lstStyle/>
          <a:p>
            <a:r>
              <a:rPr lang="en-US" sz="2800" dirty="0"/>
              <a:t>Funds held in reserve to help pay for Soco Road Improvement Project</a:t>
            </a:r>
          </a:p>
          <a:p>
            <a:r>
              <a:rPr lang="en-US" sz="2800" dirty="0"/>
              <a:t>STPBG 80% NCDOT : 20% Town</a:t>
            </a:r>
          </a:p>
          <a:p>
            <a:r>
              <a:rPr lang="en-US" sz="2800" dirty="0"/>
              <a:t>Town’s total share is estimated to be $415,000</a:t>
            </a:r>
          </a:p>
          <a:p>
            <a:pPr lvl="1"/>
            <a:r>
              <a:rPr lang="en-US" sz="2600" dirty="0"/>
              <a:t>FY19-20 	$120,000</a:t>
            </a:r>
          </a:p>
          <a:p>
            <a:pPr lvl="1"/>
            <a:r>
              <a:rPr lang="en-US" sz="2600" dirty="0">
                <a:solidFill>
                  <a:schemeClr val="tx2"/>
                </a:solidFill>
              </a:rPr>
              <a:t>FY 20-21	$120,000</a:t>
            </a:r>
          </a:p>
          <a:p>
            <a:pPr lvl="1"/>
            <a:r>
              <a:rPr lang="en-US" sz="2600" dirty="0"/>
              <a:t>FY 21-22	$120,000</a:t>
            </a:r>
          </a:p>
          <a:p>
            <a:pPr lvl="1"/>
            <a:r>
              <a:rPr lang="en-US" sz="2600" dirty="0"/>
              <a:t>FY 22-23 $60,000</a:t>
            </a:r>
          </a:p>
          <a:p>
            <a:pPr lvl="1"/>
            <a:r>
              <a:rPr lang="en-US" sz="2600" dirty="0"/>
              <a:t>FY 23-24 $60,000</a:t>
            </a:r>
          </a:p>
          <a:p>
            <a:r>
              <a:rPr lang="en-US" sz="2800" dirty="0"/>
              <a:t>** continued investment until project is complete – estimated completion date is August 2023. </a:t>
            </a:r>
          </a:p>
          <a:p>
            <a:endParaRPr lang="en-US" sz="2800" dirty="0"/>
          </a:p>
        </p:txBody>
      </p:sp>
      <p:pic>
        <p:nvPicPr>
          <p:cNvPr id="6"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40878372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Contingency</a:t>
            </a:r>
          </a:p>
        </p:txBody>
      </p:sp>
      <p:sp>
        <p:nvSpPr>
          <p:cNvPr id="3" name="Content Placeholder 2"/>
          <p:cNvSpPr>
            <a:spLocks noGrp="1"/>
          </p:cNvSpPr>
          <p:nvPr>
            <p:ph idx="1"/>
          </p:nvPr>
        </p:nvSpPr>
        <p:spPr/>
        <p:txBody>
          <a:bodyPr>
            <a:normAutofit lnSpcReduction="10000"/>
          </a:bodyPr>
          <a:lstStyle/>
          <a:p>
            <a:pPr lvl="0"/>
            <a:r>
              <a:rPr lang="en-US" sz="3200" dirty="0"/>
              <a:t>This department consists of funds that are set aside for unanticipated expenses or as a place to hold funds to be used at a later date for a specific purpose. </a:t>
            </a:r>
          </a:p>
          <a:p>
            <a:pPr lvl="0"/>
            <a:endParaRPr lang="en-US" sz="3200" dirty="0"/>
          </a:p>
          <a:p>
            <a:r>
              <a:rPr lang="en-US" sz="3200" dirty="0"/>
              <a:t>In this year’s budget it is recommended that $0 (total amount within contingency) be directed into the Town’s Contingency Fund. </a:t>
            </a:r>
          </a:p>
          <a:p>
            <a:endParaRPr lang="en-US" dirty="0"/>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3623681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97977-7F9D-9544-8FBA-5BFCEFF13A24}"/>
              </a:ext>
            </a:extLst>
          </p:cNvPr>
          <p:cNvSpPr>
            <a:spLocks noGrp="1"/>
          </p:cNvSpPr>
          <p:nvPr>
            <p:ph type="ctrTitle"/>
          </p:nvPr>
        </p:nvSpPr>
        <p:spPr/>
        <p:txBody>
          <a:bodyPr/>
          <a:lstStyle/>
          <a:p>
            <a:r>
              <a:rPr lang="en-US" dirty="0"/>
              <a:t>FY22-23 Budget Visuals</a:t>
            </a:r>
          </a:p>
        </p:txBody>
      </p:sp>
      <p:sp>
        <p:nvSpPr>
          <p:cNvPr id="5" name="Subtitle 4">
            <a:extLst>
              <a:ext uri="{FF2B5EF4-FFF2-40B4-BE49-F238E27FC236}">
                <a16:creationId xmlns:a16="http://schemas.microsoft.com/office/drawing/2014/main" id="{70653C1E-6FD8-4B40-BCAD-3603ABF4338B}"/>
              </a:ext>
            </a:extLst>
          </p:cNvPr>
          <p:cNvSpPr>
            <a:spLocks noGrp="1"/>
          </p:cNvSpPr>
          <p:nvPr>
            <p:ph type="subTitle" idx="1"/>
          </p:nvPr>
        </p:nvSpPr>
        <p:spPr/>
        <p:txBody>
          <a:bodyPr/>
          <a:lstStyle/>
          <a:p>
            <a:endParaRPr lang="en-US" dirty="0"/>
          </a:p>
        </p:txBody>
      </p:sp>
      <p:pic>
        <p:nvPicPr>
          <p:cNvPr id="4" name="Content Placeholder 19">
            <a:extLst>
              <a:ext uri="{FF2B5EF4-FFF2-40B4-BE49-F238E27FC236}">
                <a16:creationId xmlns:a16="http://schemas.microsoft.com/office/drawing/2014/main" id="{71B258E8-9618-B548-966B-EC18BADBAC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6536600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61872" y="365760"/>
            <a:ext cx="9692640" cy="696124"/>
          </a:xfrm>
        </p:spPr>
        <p:txBody>
          <a:bodyPr>
            <a:normAutofit fontScale="90000"/>
          </a:bodyPr>
          <a:lstStyle/>
          <a:p>
            <a:r>
              <a:rPr lang="en-US" dirty="0"/>
              <a:t>How your tax dollars are spent FY23-24</a:t>
            </a:r>
          </a:p>
        </p:txBody>
      </p:sp>
      <p:graphicFrame>
        <p:nvGraphicFramePr>
          <p:cNvPr id="6" name="Content Placeholder 5">
            <a:extLst>
              <a:ext uri="{FF2B5EF4-FFF2-40B4-BE49-F238E27FC236}">
                <a16:creationId xmlns:a16="http://schemas.microsoft.com/office/drawing/2014/main" id="{03B48960-6AC4-104F-A189-7C7AF4E3FB12}"/>
              </a:ext>
            </a:extLst>
          </p:cNvPr>
          <p:cNvGraphicFramePr>
            <a:graphicFrameLocks noGrp="1"/>
          </p:cNvGraphicFramePr>
          <p:nvPr>
            <p:ph idx="1"/>
            <p:extLst>
              <p:ext uri="{D42A27DB-BD31-4B8C-83A1-F6EECF244321}">
                <p14:modId xmlns:p14="http://schemas.microsoft.com/office/powerpoint/2010/main" val="455135115"/>
              </p:ext>
            </p:extLst>
          </p:nvPr>
        </p:nvGraphicFramePr>
        <p:xfrm>
          <a:off x="368710" y="1368212"/>
          <a:ext cx="10353079" cy="4626723"/>
        </p:xfrm>
        <a:graphic>
          <a:graphicData uri="http://schemas.openxmlformats.org/drawingml/2006/table">
            <a:tbl>
              <a:tblPr firstRow="1" firstCol="1" bandRow="1">
                <a:tableStyleId>{5C22544A-7EE6-4342-B048-85BDC9FD1C3A}</a:tableStyleId>
              </a:tblPr>
              <a:tblGrid>
                <a:gridCol w="4612514">
                  <a:extLst>
                    <a:ext uri="{9D8B030D-6E8A-4147-A177-3AD203B41FA5}">
                      <a16:colId xmlns:a16="http://schemas.microsoft.com/office/drawing/2014/main" val="2696766436"/>
                    </a:ext>
                  </a:extLst>
                </a:gridCol>
                <a:gridCol w="1148113">
                  <a:extLst>
                    <a:ext uri="{9D8B030D-6E8A-4147-A177-3AD203B41FA5}">
                      <a16:colId xmlns:a16="http://schemas.microsoft.com/office/drawing/2014/main" val="3043838234"/>
                    </a:ext>
                  </a:extLst>
                </a:gridCol>
                <a:gridCol w="1148113">
                  <a:extLst>
                    <a:ext uri="{9D8B030D-6E8A-4147-A177-3AD203B41FA5}">
                      <a16:colId xmlns:a16="http://schemas.microsoft.com/office/drawing/2014/main" val="362397112"/>
                    </a:ext>
                  </a:extLst>
                </a:gridCol>
                <a:gridCol w="1148113">
                  <a:extLst>
                    <a:ext uri="{9D8B030D-6E8A-4147-A177-3AD203B41FA5}">
                      <a16:colId xmlns:a16="http://schemas.microsoft.com/office/drawing/2014/main" val="3930430502"/>
                    </a:ext>
                  </a:extLst>
                </a:gridCol>
                <a:gridCol w="1148113">
                  <a:extLst>
                    <a:ext uri="{9D8B030D-6E8A-4147-A177-3AD203B41FA5}">
                      <a16:colId xmlns:a16="http://schemas.microsoft.com/office/drawing/2014/main" val="3400364072"/>
                    </a:ext>
                  </a:extLst>
                </a:gridCol>
                <a:gridCol w="1148113">
                  <a:extLst>
                    <a:ext uri="{9D8B030D-6E8A-4147-A177-3AD203B41FA5}">
                      <a16:colId xmlns:a16="http://schemas.microsoft.com/office/drawing/2014/main" val="4099102890"/>
                    </a:ext>
                  </a:extLst>
                </a:gridCol>
              </a:tblGrid>
              <a:tr h="420611">
                <a:tc>
                  <a:txBody>
                    <a:bodyPr/>
                    <a:lstStyle/>
                    <a:p>
                      <a:pPr marL="0" marR="0" algn="ctr">
                        <a:spcBef>
                          <a:spcPts val="0"/>
                        </a:spcBef>
                        <a:spcAft>
                          <a:spcPts val="0"/>
                        </a:spcAft>
                      </a:pPr>
                      <a:r>
                        <a:rPr lang="en-US" sz="1600" dirty="0">
                          <a:effectLst/>
                        </a:rPr>
                        <a:t>Tax Value of your property: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rPr>
                        <a:t>$125K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rPr>
                        <a:t>$250K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rPr>
                        <a:t>$500K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rPr>
                        <a:t>$750K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$1M</a:t>
                      </a:r>
                    </a:p>
                  </a:txBody>
                  <a:tcPr marL="68580" marR="68580" marT="0" marB="0" anchor="ctr"/>
                </a:tc>
                <a:extLst>
                  <a:ext uri="{0D108BD9-81ED-4DB2-BD59-A6C34878D82A}">
                    <a16:rowId xmlns:a16="http://schemas.microsoft.com/office/drawing/2014/main" val="1933286702"/>
                  </a:ext>
                </a:extLst>
              </a:tr>
              <a:tr h="841224">
                <a:tc>
                  <a:txBody>
                    <a:bodyPr/>
                    <a:lstStyle/>
                    <a:p>
                      <a:pPr marL="0" marR="0" algn="ctr">
                        <a:spcBef>
                          <a:spcPts val="0"/>
                        </a:spcBef>
                        <a:spcAft>
                          <a:spcPts val="0"/>
                        </a:spcAft>
                      </a:pPr>
                      <a:r>
                        <a:rPr lang="en-US" sz="1600" dirty="0">
                          <a:effectLst/>
                        </a:rPr>
                        <a:t>Maggie Valley </a:t>
                      </a:r>
                      <a:endParaRPr lang="en-US" sz="1200" dirty="0">
                        <a:effectLst/>
                      </a:endParaRPr>
                    </a:p>
                    <a:p>
                      <a:pPr marL="0" marR="0" algn="ctr">
                        <a:spcBef>
                          <a:spcPts val="0"/>
                        </a:spcBef>
                        <a:spcAft>
                          <a:spcPts val="0"/>
                        </a:spcAft>
                      </a:pPr>
                      <a:r>
                        <a:rPr lang="en-US" sz="1600" dirty="0">
                          <a:effectLst/>
                        </a:rPr>
                        <a:t>Property Taxes Paid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$500</a:t>
                      </a:r>
                    </a:p>
                  </a:txBody>
                  <a:tcPr marL="68580" marR="68580" marT="0" marB="0" anchor="ctr"/>
                </a:tc>
                <a:tc>
                  <a:txBody>
                    <a:bodyPr/>
                    <a:lstStyle/>
                    <a:p>
                      <a:pPr marL="0" marR="0" algn="ctr">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$1,000</a:t>
                      </a:r>
                    </a:p>
                  </a:txBody>
                  <a:tcPr marL="68580" marR="68580" marT="0" marB="0" anchor="ctr"/>
                </a:tc>
                <a:tc>
                  <a:txBody>
                    <a:bodyPr/>
                    <a:lstStyle/>
                    <a:p>
                      <a:pPr marL="0" marR="0" algn="ctr">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$2,000</a:t>
                      </a:r>
                    </a:p>
                  </a:txBody>
                  <a:tcPr marL="68580" marR="68580" marT="0" marB="0" anchor="ctr"/>
                </a:tc>
                <a:tc>
                  <a:txBody>
                    <a:bodyPr/>
                    <a:lstStyle/>
                    <a:p>
                      <a:pPr marL="0" marR="0" algn="ctr">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$3,000</a:t>
                      </a:r>
                    </a:p>
                  </a:txBody>
                  <a:tcPr marL="68580" marR="68580" marT="0" marB="0" anchor="ctr"/>
                </a:tc>
                <a:tc>
                  <a:txBody>
                    <a:bodyPr/>
                    <a:lstStyle/>
                    <a:p>
                      <a:pPr marL="0" marR="0" algn="ctr">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$4,000</a:t>
                      </a:r>
                    </a:p>
                  </a:txBody>
                  <a:tcPr marL="68580" marR="68580" marT="0" marB="0" anchor="ctr"/>
                </a:tc>
                <a:extLst>
                  <a:ext uri="{0D108BD9-81ED-4DB2-BD59-A6C34878D82A}">
                    <a16:rowId xmlns:a16="http://schemas.microsoft.com/office/drawing/2014/main" val="2199070173"/>
                  </a:ext>
                </a:extLst>
              </a:tr>
              <a:tr h="420611">
                <a:tc gridSpan="6">
                  <a:txBody>
                    <a:bodyPr/>
                    <a:lstStyle/>
                    <a:p>
                      <a:pPr marL="0" marR="0" algn="ctr">
                        <a:spcBef>
                          <a:spcPts val="0"/>
                        </a:spcBef>
                        <a:spcAft>
                          <a:spcPts val="0"/>
                        </a:spcAft>
                      </a:pPr>
                      <a:r>
                        <a:rPr lang="en-US" sz="1600" dirty="0">
                          <a:effectLst/>
                        </a:rPr>
                        <a:t>How your tax dollars are spent?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14039835"/>
                  </a:ext>
                </a:extLst>
              </a:tr>
              <a:tr h="420611">
                <a:tc>
                  <a:txBody>
                    <a:bodyPr/>
                    <a:lstStyle/>
                    <a:p>
                      <a:pPr marL="0" marR="0" algn="ctr">
                        <a:spcBef>
                          <a:spcPts val="0"/>
                        </a:spcBef>
                        <a:spcAft>
                          <a:spcPts val="0"/>
                        </a:spcAft>
                      </a:pPr>
                      <a:r>
                        <a:rPr lang="en-US" sz="1600" dirty="0">
                          <a:effectLst/>
                        </a:rPr>
                        <a:t>Administration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$82</a:t>
                      </a:r>
                    </a:p>
                  </a:txBody>
                  <a:tcPr marL="68580" marR="68580" marT="0" marB="0" anchor="ctr"/>
                </a:tc>
                <a:tc>
                  <a:txBody>
                    <a:bodyPr/>
                    <a:lstStyle/>
                    <a:p>
                      <a:pPr marL="0" marR="0" algn="ctr">
                        <a:spcBef>
                          <a:spcPts val="0"/>
                        </a:spcBef>
                        <a:spcAft>
                          <a:spcPts val="0"/>
                        </a:spcAft>
                      </a:pPr>
                      <a:r>
                        <a:rPr lang="en-US" sz="2200" dirty="0">
                          <a:effectLst/>
                        </a:rPr>
                        <a:t>$164</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$328</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$491</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$655</a:t>
                      </a:r>
                    </a:p>
                  </a:txBody>
                  <a:tcPr marL="68580" marR="68580" marT="0" marB="0" anchor="ctr"/>
                </a:tc>
                <a:extLst>
                  <a:ext uri="{0D108BD9-81ED-4DB2-BD59-A6C34878D82A}">
                    <a16:rowId xmlns:a16="http://schemas.microsoft.com/office/drawing/2014/main" val="3978954520"/>
                  </a:ext>
                </a:extLst>
              </a:tr>
              <a:tr h="420611">
                <a:tc>
                  <a:txBody>
                    <a:bodyPr/>
                    <a:lstStyle/>
                    <a:p>
                      <a:pPr marL="0" marR="0" algn="ctr">
                        <a:spcBef>
                          <a:spcPts val="0"/>
                        </a:spcBef>
                        <a:spcAft>
                          <a:spcPts val="0"/>
                        </a:spcAft>
                      </a:pPr>
                      <a:r>
                        <a:rPr lang="en-US" sz="1600" dirty="0">
                          <a:effectLst/>
                        </a:rPr>
                        <a:t>Board of Aldermen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$16</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$32</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$64</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$96</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$129</a:t>
                      </a:r>
                    </a:p>
                  </a:txBody>
                  <a:tcPr marL="68580" marR="68580" marT="0" marB="0" anchor="ctr"/>
                </a:tc>
                <a:extLst>
                  <a:ext uri="{0D108BD9-81ED-4DB2-BD59-A6C34878D82A}">
                    <a16:rowId xmlns:a16="http://schemas.microsoft.com/office/drawing/2014/main" val="2991163443"/>
                  </a:ext>
                </a:extLst>
              </a:tr>
              <a:tr h="420611">
                <a:tc>
                  <a:txBody>
                    <a:bodyPr/>
                    <a:lstStyle/>
                    <a:p>
                      <a:pPr marL="0" marR="0" algn="ctr">
                        <a:spcBef>
                          <a:spcPts val="0"/>
                        </a:spcBef>
                        <a:spcAft>
                          <a:spcPts val="0"/>
                        </a:spcAft>
                      </a:pPr>
                      <a:r>
                        <a:rPr lang="en-US" sz="1600" dirty="0">
                          <a:effectLst/>
                        </a:rPr>
                        <a:t>Debt Service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$.73</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$1</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$3</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$4</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nchor="ctr"/>
                </a:tc>
                <a:extLst>
                  <a:ext uri="{0D108BD9-81ED-4DB2-BD59-A6C34878D82A}">
                    <a16:rowId xmlns:a16="http://schemas.microsoft.com/office/drawing/2014/main" val="318391619"/>
                  </a:ext>
                </a:extLst>
              </a:tr>
              <a:tr h="420611">
                <a:tc>
                  <a:txBody>
                    <a:bodyPr/>
                    <a:lstStyle/>
                    <a:p>
                      <a:pPr marL="0" marR="0" algn="ctr">
                        <a:spcBef>
                          <a:spcPts val="0"/>
                        </a:spcBef>
                        <a:spcAft>
                          <a:spcPts val="0"/>
                        </a:spcAft>
                      </a:pPr>
                      <a:r>
                        <a:rPr lang="en-US" sz="1600" dirty="0">
                          <a:effectLst/>
                        </a:rPr>
                        <a:t>Festival Grounds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$24</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$49</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$98</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$147</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$196</a:t>
                      </a:r>
                    </a:p>
                  </a:txBody>
                  <a:tcPr marL="68580" marR="68580" marT="0" marB="0" anchor="ctr"/>
                </a:tc>
                <a:extLst>
                  <a:ext uri="{0D108BD9-81ED-4DB2-BD59-A6C34878D82A}">
                    <a16:rowId xmlns:a16="http://schemas.microsoft.com/office/drawing/2014/main" val="642134673"/>
                  </a:ext>
                </a:extLst>
              </a:tr>
              <a:tr h="420611">
                <a:tc>
                  <a:txBody>
                    <a:bodyPr/>
                    <a:lstStyle/>
                    <a:p>
                      <a:pPr marL="0" marR="0" algn="ctr">
                        <a:spcBef>
                          <a:spcPts val="0"/>
                        </a:spcBef>
                        <a:spcAft>
                          <a:spcPts val="0"/>
                        </a:spcAft>
                      </a:pPr>
                      <a:r>
                        <a:rPr lang="en-US" sz="1600" dirty="0">
                          <a:effectLst/>
                        </a:rPr>
                        <a:t>Parks &amp; Rec</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$3</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$5</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$10</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$15</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$20</a:t>
                      </a:r>
                    </a:p>
                  </a:txBody>
                  <a:tcPr marL="68580" marR="68580" marT="0" marB="0" anchor="ctr"/>
                </a:tc>
                <a:extLst>
                  <a:ext uri="{0D108BD9-81ED-4DB2-BD59-A6C34878D82A}">
                    <a16:rowId xmlns:a16="http://schemas.microsoft.com/office/drawing/2014/main" val="1293663256"/>
                  </a:ext>
                </a:extLst>
              </a:tr>
              <a:tr h="420611">
                <a:tc>
                  <a:txBody>
                    <a:bodyPr/>
                    <a:lstStyle/>
                    <a:p>
                      <a:pPr marL="0" marR="0" algn="ctr">
                        <a:spcBef>
                          <a:spcPts val="0"/>
                        </a:spcBef>
                        <a:spcAft>
                          <a:spcPts val="0"/>
                        </a:spcAft>
                      </a:pPr>
                      <a:r>
                        <a:rPr lang="en-US" sz="1600" dirty="0">
                          <a:effectLst/>
                        </a:rPr>
                        <a:t>Police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$199</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$397</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$794</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$1,192</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$1,589</a:t>
                      </a:r>
                    </a:p>
                  </a:txBody>
                  <a:tcPr marL="68580" marR="68580" marT="0" marB="0" anchor="ctr"/>
                </a:tc>
                <a:extLst>
                  <a:ext uri="{0D108BD9-81ED-4DB2-BD59-A6C34878D82A}">
                    <a16:rowId xmlns:a16="http://schemas.microsoft.com/office/drawing/2014/main" val="4266457899"/>
                  </a:ext>
                </a:extLst>
              </a:tr>
              <a:tr h="420611">
                <a:tc>
                  <a:txBody>
                    <a:bodyPr/>
                    <a:lstStyle/>
                    <a:p>
                      <a:pPr marL="0" marR="0" algn="ctr">
                        <a:spcBef>
                          <a:spcPts val="0"/>
                        </a:spcBef>
                        <a:spcAft>
                          <a:spcPts val="0"/>
                        </a:spcAft>
                      </a:pPr>
                      <a:r>
                        <a:rPr lang="en-US" sz="1600" dirty="0">
                          <a:effectLst/>
                        </a:rPr>
                        <a:t>Public Works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$176</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$352</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$703</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rPr>
                        <a:t>$1,054</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$1,406</a:t>
                      </a:r>
                    </a:p>
                  </a:txBody>
                  <a:tcPr marL="68580" marR="68580" marT="0" marB="0" anchor="ctr"/>
                </a:tc>
                <a:extLst>
                  <a:ext uri="{0D108BD9-81ED-4DB2-BD59-A6C34878D82A}">
                    <a16:rowId xmlns:a16="http://schemas.microsoft.com/office/drawing/2014/main" val="2185550232"/>
                  </a:ext>
                </a:extLst>
              </a:tr>
            </a:tbl>
          </a:graphicData>
        </a:graphic>
      </p:graphicFrame>
      <p:pic>
        <p:nvPicPr>
          <p:cNvPr id="7"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341894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dirty="0"/>
              <a:t>Quick View: Fund Totals</a:t>
            </a:r>
          </a:p>
        </p:txBody>
      </p:sp>
      <p:sp>
        <p:nvSpPr>
          <p:cNvPr id="3" name="Content Placeholder 2"/>
          <p:cNvSpPr>
            <a:spLocks noGrp="1"/>
          </p:cNvSpPr>
          <p:nvPr>
            <p:ph idx="1"/>
          </p:nvPr>
        </p:nvSpPr>
        <p:spPr/>
        <p:txBody>
          <a:bodyPr>
            <a:normAutofit/>
          </a:bodyPr>
          <a:lstStyle/>
          <a:p>
            <a:r>
              <a:rPr lang="en-US" sz="4400" u="sng" dirty="0"/>
              <a:t>General Fund - $3,826,742</a:t>
            </a:r>
          </a:p>
          <a:p>
            <a:pPr lvl="3"/>
            <a:r>
              <a:rPr lang="en-US" sz="3600" dirty="0">
                <a:solidFill>
                  <a:srgbClr val="00B050"/>
                </a:solidFill>
              </a:rPr>
              <a:t>20.68%  increase from FY22-23</a:t>
            </a:r>
          </a:p>
          <a:p>
            <a:r>
              <a:rPr lang="en-US" sz="4400" u="sng" dirty="0"/>
              <a:t>Sewer Fund – $1,407,078</a:t>
            </a:r>
          </a:p>
          <a:p>
            <a:pPr lvl="3"/>
            <a:r>
              <a:rPr lang="en-US" sz="3600" dirty="0">
                <a:solidFill>
                  <a:srgbClr val="00B050"/>
                </a:solidFill>
              </a:rPr>
              <a:t>37.61% increase from FY 22-23</a:t>
            </a:r>
          </a:p>
          <a:p>
            <a:r>
              <a:rPr lang="en-US" sz="4400" u="sng" dirty="0"/>
              <a:t>All Funds - $5,233,820</a:t>
            </a:r>
          </a:p>
          <a:p>
            <a:pPr lvl="1"/>
            <a:r>
              <a:rPr lang="en-US" sz="3600" u="sng" dirty="0">
                <a:solidFill>
                  <a:srgbClr val="00B050"/>
                </a:solidFill>
              </a:rPr>
              <a:t>20.47% increase from FY22-23</a:t>
            </a:r>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9151240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0D0AD-EC4D-0148-82E1-D319D81F736D}"/>
              </a:ext>
            </a:extLst>
          </p:cNvPr>
          <p:cNvSpPr>
            <a:spLocks noGrp="1"/>
          </p:cNvSpPr>
          <p:nvPr>
            <p:ph type="title"/>
          </p:nvPr>
        </p:nvSpPr>
        <p:spPr>
          <a:xfrm>
            <a:off x="437322" y="147099"/>
            <a:ext cx="9692640" cy="1325562"/>
          </a:xfrm>
        </p:spPr>
        <p:txBody>
          <a:bodyPr>
            <a:normAutofit/>
          </a:bodyPr>
          <a:lstStyle/>
          <a:p>
            <a:pPr algn="ctr"/>
            <a:r>
              <a:rPr lang="en-US" sz="4200" dirty="0"/>
              <a:t>Expenditure By Department FY23-24</a:t>
            </a:r>
            <a:br>
              <a:rPr lang="en-US" sz="4200" dirty="0"/>
            </a:br>
            <a:r>
              <a:rPr lang="en-US" sz="1600" dirty="0"/>
              <a:t>(In Thousands)</a:t>
            </a:r>
            <a:endParaRPr lang="en-US" sz="4200" dirty="0"/>
          </a:p>
        </p:txBody>
      </p:sp>
      <p:graphicFrame>
        <p:nvGraphicFramePr>
          <p:cNvPr id="5" name="Content Placeholder 4">
            <a:extLst>
              <a:ext uri="{FF2B5EF4-FFF2-40B4-BE49-F238E27FC236}">
                <a16:creationId xmlns:a16="http://schemas.microsoft.com/office/drawing/2014/main" id="{2846D20C-F6D2-374C-B9BB-D3EAF29498E0}"/>
              </a:ext>
            </a:extLst>
          </p:cNvPr>
          <p:cNvGraphicFramePr>
            <a:graphicFrameLocks noGrp="1"/>
          </p:cNvGraphicFramePr>
          <p:nvPr>
            <p:ph idx="1"/>
            <p:extLst>
              <p:ext uri="{D42A27DB-BD31-4B8C-83A1-F6EECF244321}">
                <p14:modId xmlns:p14="http://schemas.microsoft.com/office/powerpoint/2010/main" val="2536456885"/>
              </p:ext>
            </p:extLst>
          </p:nvPr>
        </p:nvGraphicFramePr>
        <p:xfrm>
          <a:off x="437322" y="1472661"/>
          <a:ext cx="10732702" cy="4707477"/>
        </p:xfrm>
        <a:graphic>
          <a:graphicData uri="http://schemas.openxmlformats.org/drawingml/2006/chart">
            <c:chart xmlns:c="http://schemas.openxmlformats.org/drawingml/2006/chart" xmlns:r="http://schemas.openxmlformats.org/officeDocument/2006/relationships" r:id="rId3"/>
          </a:graphicData>
        </a:graphic>
      </p:graphicFrame>
      <p:pic>
        <p:nvPicPr>
          <p:cNvPr id="4" name="Content Placeholder 19">
            <a:extLst>
              <a:ext uri="{FF2B5EF4-FFF2-40B4-BE49-F238E27FC236}">
                <a16:creationId xmlns:a16="http://schemas.microsoft.com/office/drawing/2014/main" id="{A0B14E98-5FF3-424F-B8BC-7E14A81E15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89341" y="5755341"/>
            <a:ext cx="1102659" cy="1102659"/>
          </a:xfrm>
          <a:prstGeom prst="rect">
            <a:avLst/>
          </a:prstGeom>
        </p:spPr>
      </p:pic>
    </p:spTree>
    <p:extLst>
      <p:ext uri="{BB962C8B-B14F-4D97-AF65-F5344CB8AC3E}">
        <p14:creationId xmlns:p14="http://schemas.microsoft.com/office/powerpoint/2010/main" val="10019388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02C60-ED88-1140-A037-2269D6A036AC}"/>
              </a:ext>
            </a:extLst>
          </p:cNvPr>
          <p:cNvSpPr>
            <a:spLocks noGrp="1"/>
          </p:cNvSpPr>
          <p:nvPr>
            <p:ph type="title"/>
          </p:nvPr>
        </p:nvSpPr>
        <p:spPr>
          <a:xfrm>
            <a:off x="178904" y="365760"/>
            <a:ext cx="10775608" cy="886570"/>
          </a:xfrm>
        </p:spPr>
        <p:txBody>
          <a:bodyPr>
            <a:normAutofit/>
          </a:bodyPr>
          <a:lstStyle/>
          <a:p>
            <a:r>
              <a:rPr lang="en-US" sz="4000" dirty="0"/>
              <a:t>What is a Penny on Tax Rate Worth? FY23-24</a:t>
            </a:r>
          </a:p>
        </p:txBody>
      </p:sp>
      <p:graphicFrame>
        <p:nvGraphicFramePr>
          <p:cNvPr id="4" name="Content Placeholder 3">
            <a:extLst>
              <a:ext uri="{FF2B5EF4-FFF2-40B4-BE49-F238E27FC236}">
                <a16:creationId xmlns:a16="http://schemas.microsoft.com/office/drawing/2014/main" id="{95545B36-5A43-C149-9D13-D97AAC911FDB}"/>
              </a:ext>
            </a:extLst>
          </p:cNvPr>
          <p:cNvGraphicFramePr>
            <a:graphicFrameLocks noGrp="1"/>
          </p:cNvGraphicFramePr>
          <p:nvPr>
            <p:ph idx="1"/>
            <p:extLst>
              <p:ext uri="{D42A27DB-BD31-4B8C-83A1-F6EECF244321}">
                <p14:modId xmlns:p14="http://schemas.microsoft.com/office/powerpoint/2010/main" val="3620788862"/>
              </p:ext>
            </p:extLst>
          </p:nvPr>
        </p:nvGraphicFramePr>
        <p:xfrm>
          <a:off x="437323" y="1570383"/>
          <a:ext cx="10336694" cy="4969565"/>
        </p:xfrm>
        <a:graphic>
          <a:graphicData uri="http://schemas.openxmlformats.org/drawingml/2006/chart">
            <c:chart xmlns:c="http://schemas.openxmlformats.org/drawingml/2006/chart" xmlns:r="http://schemas.openxmlformats.org/officeDocument/2006/relationships" r:id="rId3"/>
          </a:graphicData>
        </a:graphic>
      </p:graphicFrame>
      <p:pic>
        <p:nvPicPr>
          <p:cNvPr id="5" name="Content Placeholder 19">
            <a:extLst>
              <a:ext uri="{FF2B5EF4-FFF2-40B4-BE49-F238E27FC236}">
                <a16:creationId xmlns:a16="http://schemas.microsoft.com/office/drawing/2014/main" id="{0F154DD2-9A23-BF4E-80AD-B7EE14D76E4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3715765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Sewer Fund</a:t>
            </a: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986512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Sewer Fund Summary FY23-24</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16174942"/>
              </p:ext>
            </p:extLst>
          </p:nvPr>
        </p:nvGraphicFramePr>
        <p:xfrm>
          <a:off x="1262063" y="1828800"/>
          <a:ext cx="8594726" cy="4614533"/>
        </p:xfrm>
        <a:graphic>
          <a:graphicData uri="http://schemas.openxmlformats.org/drawingml/2006/table">
            <a:tbl>
              <a:tblPr firstRow="1" bandRow="1">
                <a:tableStyleId>{5C22544A-7EE6-4342-B048-85BDC9FD1C3A}</a:tableStyleId>
              </a:tblPr>
              <a:tblGrid>
                <a:gridCol w="4297363">
                  <a:extLst>
                    <a:ext uri="{9D8B030D-6E8A-4147-A177-3AD203B41FA5}">
                      <a16:colId xmlns:a16="http://schemas.microsoft.com/office/drawing/2014/main" val="20000"/>
                    </a:ext>
                  </a:extLst>
                </a:gridCol>
                <a:gridCol w="4297363">
                  <a:extLst>
                    <a:ext uri="{9D8B030D-6E8A-4147-A177-3AD203B41FA5}">
                      <a16:colId xmlns:a16="http://schemas.microsoft.com/office/drawing/2014/main" val="20001"/>
                    </a:ext>
                  </a:extLst>
                </a:gridCol>
              </a:tblGrid>
              <a:tr h="659219">
                <a:tc>
                  <a:txBody>
                    <a:bodyPr/>
                    <a:lstStyle/>
                    <a:p>
                      <a:pPr algn="ctr"/>
                      <a:r>
                        <a:rPr lang="en-US" sz="3200" dirty="0"/>
                        <a:t>Department </a:t>
                      </a:r>
                    </a:p>
                  </a:txBody>
                  <a:tcPr/>
                </a:tc>
                <a:tc>
                  <a:txBody>
                    <a:bodyPr/>
                    <a:lstStyle/>
                    <a:p>
                      <a:pPr algn="ctr"/>
                      <a:r>
                        <a:rPr lang="en-US" sz="3200" dirty="0"/>
                        <a:t>Budget</a:t>
                      </a:r>
                    </a:p>
                  </a:txBody>
                  <a:tcPr/>
                </a:tc>
                <a:extLst>
                  <a:ext uri="{0D108BD9-81ED-4DB2-BD59-A6C34878D82A}">
                    <a16:rowId xmlns:a16="http://schemas.microsoft.com/office/drawing/2014/main" val="10000"/>
                  </a:ext>
                </a:extLst>
              </a:tr>
              <a:tr h="659219">
                <a:tc>
                  <a:txBody>
                    <a:bodyPr/>
                    <a:lstStyle/>
                    <a:p>
                      <a:pPr algn="ctr"/>
                      <a:r>
                        <a:rPr lang="en-US" sz="3200" dirty="0"/>
                        <a:t>Administration</a:t>
                      </a:r>
                    </a:p>
                  </a:txBody>
                  <a:tcPr/>
                </a:tc>
                <a:tc>
                  <a:txBody>
                    <a:bodyPr/>
                    <a:lstStyle/>
                    <a:p>
                      <a:pPr algn="ctr"/>
                      <a:r>
                        <a:rPr lang="en-US" sz="3200" dirty="0"/>
                        <a:t>$495,271</a:t>
                      </a:r>
                    </a:p>
                  </a:txBody>
                  <a:tcPr/>
                </a:tc>
                <a:extLst>
                  <a:ext uri="{0D108BD9-81ED-4DB2-BD59-A6C34878D82A}">
                    <a16:rowId xmlns:a16="http://schemas.microsoft.com/office/drawing/2014/main" val="10001"/>
                  </a:ext>
                </a:extLst>
              </a:tr>
              <a:tr h="659219">
                <a:tc>
                  <a:txBody>
                    <a:bodyPr/>
                    <a:lstStyle/>
                    <a:p>
                      <a:pPr algn="ctr"/>
                      <a:r>
                        <a:rPr lang="en-US" sz="3200" dirty="0"/>
                        <a:t>Operations</a:t>
                      </a:r>
                    </a:p>
                  </a:txBody>
                  <a:tcPr/>
                </a:tc>
                <a:tc>
                  <a:txBody>
                    <a:bodyPr/>
                    <a:lstStyle/>
                    <a:p>
                      <a:pPr algn="ctr"/>
                      <a:r>
                        <a:rPr lang="en-US" sz="3200" dirty="0"/>
                        <a:t>$731,735</a:t>
                      </a:r>
                    </a:p>
                  </a:txBody>
                  <a:tcPr/>
                </a:tc>
                <a:extLst>
                  <a:ext uri="{0D108BD9-81ED-4DB2-BD59-A6C34878D82A}">
                    <a16:rowId xmlns:a16="http://schemas.microsoft.com/office/drawing/2014/main" val="10002"/>
                  </a:ext>
                </a:extLst>
              </a:tr>
              <a:tr h="659219">
                <a:tc>
                  <a:txBody>
                    <a:bodyPr/>
                    <a:lstStyle/>
                    <a:p>
                      <a:pPr algn="ctr"/>
                      <a:r>
                        <a:rPr lang="en-US" sz="3200" dirty="0"/>
                        <a:t>Debt Service</a:t>
                      </a:r>
                    </a:p>
                  </a:txBody>
                  <a:tcPr/>
                </a:tc>
                <a:tc>
                  <a:txBody>
                    <a:bodyPr/>
                    <a:lstStyle/>
                    <a:p>
                      <a:pPr algn="ctr"/>
                      <a:r>
                        <a:rPr lang="en-US" sz="3200" dirty="0"/>
                        <a:t>$180,072</a:t>
                      </a:r>
                    </a:p>
                  </a:txBody>
                  <a:tcPr/>
                </a:tc>
                <a:extLst>
                  <a:ext uri="{0D108BD9-81ED-4DB2-BD59-A6C34878D82A}">
                    <a16:rowId xmlns:a16="http://schemas.microsoft.com/office/drawing/2014/main" val="10003"/>
                  </a:ext>
                </a:extLst>
              </a:tr>
              <a:tr h="659219">
                <a:tc>
                  <a:txBody>
                    <a:bodyPr/>
                    <a:lstStyle/>
                    <a:p>
                      <a:pPr algn="ctr"/>
                      <a:r>
                        <a:rPr lang="en-US" sz="3200" dirty="0"/>
                        <a:t>Contingency </a:t>
                      </a:r>
                    </a:p>
                  </a:txBody>
                  <a:tcPr/>
                </a:tc>
                <a:tc>
                  <a:txBody>
                    <a:bodyPr/>
                    <a:lstStyle/>
                    <a:p>
                      <a:pPr algn="ctr"/>
                      <a:r>
                        <a:rPr lang="en-US" sz="3200" dirty="0"/>
                        <a:t>$0.00</a:t>
                      </a:r>
                    </a:p>
                  </a:txBody>
                  <a:tcPr/>
                </a:tc>
                <a:extLst>
                  <a:ext uri="{0D108BD9-81ED-4DB2-BD59-A6C34878D82A}">
                    <a16:rowId xmlns:a16="http://schemas.microsoft.com/office/drawing/2014/main" val="10004"/>
                  </a:ext>
                </a:extLst>
              </a:tr>
              <a:tr h="659219">
                <a:tc>
                  <a:txBody>
                    <a:bodyPr/>
                    <a:lstStyle/>
                    <a:p>
                      <a:pPr algn="ctr"/>
                      <a:r>
                        <a:rPr lang="en-US" sz="3200" dirty="0"/>
                        <a:t>Total</a:t>
                      </a:r>
                      <a:r>
                        <a:rPr lang="en-US" sz="3200" baseline="0" dirty="0"/>
                        <a:t> </a:t>
                      </a:r>
                      <a:endParaRPr lang="en-US" sz="3200" dirty="0"/>
                    </a:p>
                  </a:txBody>
                  <a:tcPr>
                    <a:solidFill>
                      <a:schemeClr val="accent2"/>
                    </a:solidFill>
                  </a:tcPr>
                </a:tc>
                <a:tc>
                  <a:txBody>
                    <a:bodyPr/>
                    <a:lstStyle/>
                    <a:p>
                      <a:pPr algn="ctr"/>
                      <a:r>
                        <a:rPr lang="en-US" sz="3200" dirty="0"/>
                        <a:t>$1,407,078</a:t>
                      </a:r>
                    </a:p>
                  </a:txBody>
                  <a:tcPr>
                    <a:solidFill>
                      <a:schemeClr val="accent2"/>
                    </a:solidFill>
                  </a:tcPr>
                </a:tc>
                <a:extLst>
                  <a:ext uri="{0D108BD9-81ED-4DB2-BD59-A6C34878D82A}">
                    <a16:rowId xmlns:a16="http://schemas.microsoft.com/office/drawing/2014/main" val="10005"/>
                  </a:ext>
                </a:extLst>
              </a:tr>
              <a:tr h="659219">
                <a:tc>
                  <a:txBody>
                    <a:bodyPr/>
                    <a:lstStyle/>
                    <a:p>
                      <a:pPr algn="ctr"/>
                      <a:r>
                        <a:rPr lang="en-US" sz="3200" dirty="0"/>
                        <a:t>Revenues </a:t>
                      </a:r>
                    </a:p>
                  </a:txBody>
                  <a:tcPr/>
                </a:tc>
                <a:tc>
                  <a:txBody>
                    <a:bodyPr/>
                    <a:lstStyle/>
                    <a:p>
                      <a:pPr algn="ctr"/>
                      <a:r>
                        <a:rPr lang="en-US" sz="3200" dirty="0"/>
                        <a:t>$(1,407,078)</a:t>
                      </a:r>
                    </a:p>
                  </a:txBody>
                  <a:tcPr/>
                </a:tc>
                <a:extLst>
                  <a:ext uri="{0D108BD9-81ED-4DB2-BD59-A6C34878D82A}">
                    <a16:rowId xmlns:a16="http://schemas.microsoft.com/office/drawing/2014/main" val="10006"/>
                  </a:ext>
                </a:extLst>
              </a:tr>
            </a:tbl>
          </a:graphicData>
        </a:graphic>
      </p:graphicFrame>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2123169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365760"/>
            <a:ext cx="10522712" cy="1325562"/>
          </a:xfrm>
        </p:spPr>
        <p:txBody>
          <a:bodyPr/>
          <a:lstStyle/>
          <a:p>
            <a:r>
              <a:rPr lang="en-US" dirty="0"/>
              <a:t>Sewer Fund Comparison: </a:t>
            </a:r>
            <a:br>
              <a:rPr lang="en-US" dirty="0"/>
            </a:br>
            <a:r>
              <a:rPr lang="en-US" dirty="0"/>
              <a:t>FY23-24 &amp; FY22-23</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50036809"/>
              </p:ext>
            </p:extLst>
          </p:nvPr>
        </p:nvGraphicFramePr>
        <p:xfrm>
          <a:off x="431800" y="1828800"/>
          <a:ext cx="10236200" cy="4614533"/>
        </p:xfrm>
        <a:graphic>
          <a:graphicData uri="http://schemas.openxmlformats.org/drawingml/2006/table">
            <a:tbl>
              <a:tblPr firstRow="1" bandRow="1">
                <a:tableStyleId>{5C22544A-7EE6-4342-B048-85BDC9FD1C3A}</a:tableStyleId>
              </a:tblPr>
              <a:tblGrid>
                <a:gridCol w="2559050">
                  <a:extLst>
                    <a:ext uri="{9D8B030D-6E8A-4147-A177-3AD203B41FA5}">
                      <a16:colId xmlns:a16="http://schemas.microsoft.com/office/drawing/2014/main" val="20000"/>
                    </a:ext>
                  </a:extLst>
                </a:gridCol>
                <a:gridCol w="2559050">
                  <a:extLst>
                    <a:ext uri="{9D8B030D-6E8A-4147-A177-3AD203B41FA5}">
                      <a16:colId xmlns:a16="http://schemas.microsoft.com/office/drawing/2014/main" val="20001"/>
                    </a:ext>
                  </a:extLst>
                </a:gridCol>
                <a:gridCol w="2559050">
                  <a:extLst>
                    <a:ext uri="{9D8B030D-6E8A-4147-A177-3AD203B41FA5}">
                      <a16:colId xmlns:a16="http://schemas.microsoft.com/office/drawing/2014/main" val="970758393"/>
                    </a:ext>
                  </a:extLst>
                </a:gridCol>
                <a:gridCol w="2559050">
                  <a:extLst>
                    <a:ext uri="{9D8B030D-6E8A-4147-A177-3AD203B41FA5}">
                      <a16:colId xmlns:a16="http://schemas.microsoft.com/office/drawing/2014/main" val="3818076159"/>
                    </a:ext>
                  </a:extLst>
                </a:gridCol>
              </a:tblGrid>
              <a:tr h="659219">
                <a:tc>
                  <a:txBody>
                    <a:bodyPr/>
                    <a:lstStyle/>
                    <a:p>
                      <a:pPr algn="ctr"/>
                      <a:r>
                        <a:rPr lang="en-US" sz="2400" dirty="0"/>
                        <a:t>Department </a:t>
                      </a:r>
                    </a:p>
                  </a:txBody>
                  <a:tcPr/>
                </a:tc>
                <a:tc>
                  <a:txBody>
                    <a:bodyPr/>
                    <a:lstStyle/>
                    <a:p>
                      <a:pPr algn="ctr"/>
                      <a:r>
                        <a:rPr lang="en-US" sz="2400" dirty="0"/>
                        <a:t>FY23-24</a:t>
                      </a:r>
                    </a:p>
                  </a:txBody>
                  <a:tcPr/>
                </a:tc>
                <a:tc>
                  <a:txBody>
                    <a:bodyPr/>
                    <a:lstStyle/>
                    <a:p>
                      <a:pPr algn="ctr"/>
                      <a:r>
                        <a:rPr lang="en-US" sz="2400" dirty="0"/>
                        <a:t>FY22-23</a:t>
                      </a:r>
                    </a:p>
                  </a:txBody>
                  <a:tcPr/>
                </a:tc>
                <a:tc>
                  <a:txBody>
                    <a:bodyPr/>
                    <a:lstStyle/>
                    <a:p>
                      <a:pPr algn="ctr"/>
                      <a:r>
                        <a:rPr lang="en-US" sz="2400" dirty="0"/>
                        <a:t>Difference</a:t>
                      </a:r>
                    </a:p>
                  </a:txBody>
                  <a:tcPr/>
                </a:tc>
                <a:extLst>
                  <a:ext uri="{0D108BD9-81ED-4DB2-BD59-A6C34878D82A}">
                    <a16:rowId xmlns:a16="http://schemas.microsoft.com/office/drawing/2014/main" val="10000"/>
                  </a:ext>
                </a:extLst>
              </a:tr>
              <a:tr h="659219">
                <a:tc>
                  <a:txBody>
                    <a:bodyPr/>
                    <a:lstStyle/>
                    <a:p>
                      <a:pPr algn="ctr"/>
                      <a:r>
                        <a:rPr lang="en-US" sz="2400" dirty="0"/>
                        <a:t>Administration</a:t>
                      </a:r>
                    </a:p>
                  </a:txBody>
                  <a:tcPr/>
                </a:tc>
                <a:tc>
                  <a:txBody>
                    <a:bodyPr/>
                    <a:lstStyle/>
                    <a:p>
                      <a:pPr algn="ctr"/>
                      <a:r>
                        <a:rPr lang="en-US" sz="2400" dirty="0"/>
                        <a:t>$495,271</a:t>
                      </a:r>
                    </a:p>
                  </a:txBody>
                  <a:tcPr/>
                </a:tc>
                <a:tc>
                  <a:txBody>
                    <a:bodyPr/>
                    <a:lstStyle/>
                    <a:p>
                      <a:pPr algn="ctr"/>
                      <a:r>
                        <a:rPr lang="en-US" sz="2400" dirty="0"/>
                        <a:t>$533,454</a:t>
                      </a:r>
                    </a:p>
                  </a:txBody>
                  <a:tcPr/>
                </a:tc>
                <a:tc>
                  <a:txBody>
                    <a:bodyPr/>
                    <a:lstStyle/>
                    <a:p>
                      <a:pPr algn="ctr"/>
                      <a:r>
                        <a:rPr lang="en-US" sz="2400" dirty="0"/>
                        <a:t> ($38,193)</a:t>
                      </a:r>
                    </a:p>
                  </a:txBody>
                  <a:tcPr/>
                </a:tc>
                <a:extLst>
                  <a:ext uri="{0D108BD9-81ED-4DB2-BD59-A6C34878D82A}">
                    <a16:rowId xmlns:a16="http://schemas.microsoft.com/office/drawing/2014/main" val="10001"/>
                  </a:ext>
                </a:extLst>
              </a:tr>
              <a:tr h="659219">
                <a:tc>
                  <a:txBody>
                    <a:bodyPr/>
                    <a:lstStyle/>
                    <a:p>
                      <a:pPr algn="ctr"/>
                      <a:r>
                        <a:rPr lang="en-US" sz="2400" dirty="0"/>
                        <a:t>Operations</a:t>
                      </a:r>
                    </a:p>
                  </a:txBody>
                  <a:tcPr/>
                </a:tc>
                <a:tc>
                  <a:txBody>
                    <a:bodyPr/>
                    <a:lstStyle/>
                    <a:p>
                      <a:pPr algn="ctr"/>
                      <a:r>
                        <a:rPr lang="en-US" sz="2400" dirty="0"/>
                        <a:t>$731,735</a:t>
                      </a:r>
                    </a:p>
                  </a:txBody>
                  <a:tcPr/>
                </a:tc>
                <a:tc>
                  <a:txBody>
                    <a:bodyPr/>
                    <a:lstStyle/>
                    <a:p>
                      <a:pPr algn="ctr"/>
                      <a:r>
                        <a:rPr lang="en-US" sz="2400" dirty="0"/>
                        <a:t>$305,560</a:t>
                      </a:r>
                    </a:p>
                  </a:txBody>
                  <a:tcPr/>
                </a:tc>
                <a:tc>
                  <a:txBody>
                    <a:bodyPr/>
                    <a:lstStyle/>
                    <a:p>
                      <a:pPr algn="ctr"/>
                      <a:r>
                        <a:rPr lang="en-US" sz="2400" dirty="0"/>
                        <a:t>$426,175</a:t>
                      </a:r>
                    </a:p>
                  </a:txBody>
                  <a:tcPr/>
                </a:tc>
                <a:extLst>
                  <a:ext uri="{0D108BD9-81ED-4DB2-BD59-A6C34878D82A}">
                    <a16:rowId xmlns:a16="http://schemas.microsoft.com/office/drawing/2014/main" val="10002"/>
                  </a:ext>
                </a:extLst>
              </a:tr>
              <a:tr h="659219">
                <a:tc>
                  <a:txBody>
                    <a:bodyPr/>
                    <a:lstStyle/>
                    <a:p>
                      <a:pPr algn="ctr"/>
                      <a:r>
                        <a:rPr lang="en-US" sz="2400" dirty="0"/>
                        <a:t>Debt Service</a:t>
                      </a:r>
                    </a:p>
                  </a:txBody>
                  <a:tcPr/>
                </a:tc>
                <a:tc>
                  <a:txBody>
                    <a:bodyPr/>
                    <a:lstStyle/>
                    <a:p>
                      <a:pPr algn="ctr"/>
                      <a:r>
                        <a:rPr lang="en-US" sz="2400" dirty="0"/>
                        <a:t>$180,072</a:t>
                      </a:r>
                    </a:p>
                  </a:txBody>
                  <a:tcPr/>
                </a:tc>
                <a:tc>
                  <a:txBody>
                    <a:bodyPr/>
                    <a:lstStyle/>
                    <a:p>
                      <a:pPr algn="ctr"/>
                      <a:r>
                        <a:rPr lang="en-US" sz="2400" dirty="0"/>
                        <a:t>$183,494</a:t>
                      </a:r>
                    </a:p>
                  </a:txBody>
                  <a:tcPr/>
                </a:tc>
                <a:tc>
                  <a:txBody>
                    <a:bodyPr/>
                    <a:lstStyle/>
                    <a:p>
                      <a:pPr algn="ctr"/>
                      <a:r>
                        <a:rPr lang="en-US" sz="2400" dirty="0"/>
                        <a:t>($3,422)</a:t>
                      </a:r>
                    </a:p>
                  </a:txBody>
                  <a:tcPr/>
                </a:tc>
                <a:extLst>
                  <a:ext uri="{0D108BD9-81ED-4DB2-BD59-A6C34878D82A}">
                    <a16:rowId xmlns:a16="http://schemas.microsoft.com/office/drawing/2014/main" val="10003"/>
                  </a:ext>
                </a:extLst>
              </a:tr>
              <a:tr h="659219">
                <a:tc>
                  <a:txBody>
                    <a:bodyPr/>
                    <a:lstStyle/>
                    <a:p>
                      <a:pPr algn="ctr"/>
                      <a:r>
                        <a:rPr lang="en-US" sz="2400" dirty="0"/>
                        <a:t>Contingency </a:t>
                      </a:r>
                    </a:p>
                  </a:txBody>
                  <a:tcPr/>
                </a:tc>
                <a:tc>
                  <a:txBody>
                    <a:bodyPr/>
                    <a:lstStyle/>
                    <a:p>
                      <a:pPr algn="ctr"/>
                      <a:r>
                        <a:rPr lang="en-US" sz="2400" dirty="0"/>
                        <a:t>$0.00</a:t>
                      </a:r>
                    </a:p>
                  </a:txBody>
                  <a:tcPr/>
                </a:tc>
                <a:tc>
                  <a:txBody>
                    <a:bodyPr/>
                    <a:lstStyle/>
                    <a:p>
                      <a:pPr algn="ctr"/>
                      <a:r>
                        <a:rPr lang="en-US" sz="2400" dirty="0"/>
                        <a:t>$0.00</a:t>
                      </a:r>
                    </a:p>
                  </a:txBody>
                  <a:tcPr/>
                </a:tc>
                <a:tc>
                  <a:txBody>
                    <a:bodyPr/>
                    <a:lstStyle/>
                    <a:p>
                      <a:pPr algn="ctr"/>
                      <a:r>
                        <a:rPr lang="en-US" sz="2400" dirty="0"/>
                        <a:t>$0</a:t>
                      </a:r>
                    </a:p>
                  </a:txBody>
                  <a:tcPr/>
                </a:tc>
                <a:extLst>
                  <a:ext uri="{0D108BD9-81ED-4DB2-BD59-A6C34878D82A}">
                    <a16:rowId xmlns:a16="http://schemas.microsoft.com/office/drawing/2014/main" val="10004"/>
                  </a:ext>
                </a:extLst>
              </a:tr>
              <a:tr h="659219">
                <a:tc>
                  <a:txBody>
                    <a:bodyPr/>
                    <a:lstStyle/>
                    <a:p>
                      <a:pPr algn="ctr"/>
                      <a:r>
                        <a:rPr lang="en-US" sz="2400" dirty="0"/>
                        <a:t>Total</a:t>
                      </a:r>
                      <a:r>
                        <a:rPr lang="en-US" sz="2400" baseline="0" dirty="0"/>
                        <a:t> </a:t>
                      </a:r>
                      <a:endParaRPr lang="en-US" sz="2400" dirty="0"/>
                    </a:p>
                  </a:txBody>
                  <a:tcPr>
                    <a:solidFill>
                      <a:schemeClr val="accent2"/>
                    </a:solidFill>
                  </a:tcPr>
                </a:tc>
                <a:tc>
                  <a:txBody>
                    <a:bodyPr/>
                    <a:lstStyle/>
                    <a:p>
                      <a:pPr algn="ctr"/>
                      <a:r>
                        <a:rPr lang="en-US" sz="2400" dirty="0"/>
                        <a:t>$1,407,078</a:t>
                      </a:r>
                    </a:p>
                  </a:txBody>
                  <a:tcPr>
                    <a:solidFill>
                      <a:schemeClr val="accent2"/>
                    </a:solidFill>
                  </a:tcPr>
                </a:tc>
                <a:tc>
                  <a:txBody>
                    <a:bodyPr/>
                    <a:lstStyle/>
                    <a:p>
                      <a:pPr algn="ctr"/>
                      <a:r>
                        <a:rPr lang="en-US" sz="2400" dirty="0"/>
                        <a:t>$1,022,508</a:t>
                      </a:r>
                    </a:p>
                  </a:txBody>
                  <a:tcPr>
                    <a:solidFill>
                      <a:schemeClr val="accent2"/>
                    </a:solidFill>
                  </a:tcPr>
                </a:tc>
                <a:tc>
                  <a:txBody>
                    <a:bodyPr/>
                    <a:lstStyle/>
                    <a:p>
                      <a:pPr algn="ctr"/>
                      <a:r>
                        <a:rPr lang="en-US" sz="2400" dirty="0"/>
                        <a:t>$384,570</a:t>
                      </a:r>
                    </a:p>
                  </a:txBody>
                  <a:tcPr>
                    <a:solidFill>
                      <a:schemeClr val="accent2"/>
                    </a:solidFill>
                  </a:tcPr>
                </a:tc>
                <a:extLst>
                  <a:ext uri="{0D108BD9-81ED-4DB2-BD59-A6C34878D82A}">
                    <a16:rowId xmlns:a16="http://schemas.microsoft.com/office/drawing/2014/main" val="10005"/>
                  </a:ext>
                </a:extLst>
              </a:tr>
              <a:tr h="659219">
                <a:tc>
                  <a:txBody>
                    <a:bodyPr/>
                    <a:lstStyle/>
                    <a:p>
                      <a:pPr algn="ctr"/>
                      <a:r>
                        <a:rPr lang="en-US" sz="2400" dirty="0"/>
                        <a:t>Revenues </a:t>
                      </a:r>
                    </a:p>
                  </a:txBody>
                  <a:tcPr/>
                </a:tc>
                <a:tc>
                  <a:txBody>
                    <a:bodyPr/>
                    <a:lstStyle/>
                    <a:p>
                      <a:pPr algn="ctr"/>
                      <a:r>
                        <a:rPr lang="en-US" sz="2400" dirty="0"/>
                        <a:t>($1,407,078)</a:t>
                      </a:r>
                    </a:p>
                  </a:txBody>
                  <a:tcPr/>
                </a:tc>
                <a:tc>
                  <a:txBody>
                    <a:bodyPr/>
                    <a:lstStyle/>
                    <a:p>
                      <a:pPr algn="ctr"/>
                      <a:r>
                        <a:rPr lang="en-US" sz="2400" dirty="0"/>
                        <a:t>($1,022,508)</a:t>
                      </a:r>
                    </a:p>
                  </a:txBody>
                  <a:tcPr/>
                </a:tc>
                <a:tc>
                  <a:txBody>
                    <a:bodyPr/>
                    <a:lstStyle/>
                    <a:p>
                      <a:pPr algn="ctr"/>
                      <a:endParaRPr lang="en-US" sz="2400" dirty="0"/>
                    </a:p>
                  </a:txBody>
                  <a:tcPr/>
                </a:tc>
                <a:extLst>
                  <a:ext uri="{0D108BD9-81ED-4DB2-BD59-A6C34878D82A}">
                    <a16:rowId xmlns:a16="http://schemas.microsoft.com/office/drawing/2014/main" val="10006"/>
                  </a:ext>
                </a:extLst>
              </a:tr>
            </a:tbl>
          </a:graphicData>
        </a:graphic>
      </p:graphicFrame>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756613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Appropriated Fund Balance</a:t>
            </a:r>
          </a:p>
        </p:txBody>
      </p:sp>
      <p:sp>
        <p:nvSpPr>
          <p:cNvPr id="3" name="Content Placeholder 2"/>
          <p:cNvSpPr>
            <a:spLocks noGrp="1"/>
          </p:cNvSpPr>
          <p:nvPr>
            <p:ph idx="1"/>
          </p:nvPr>
        </p:nvSpPr>
        <p:spPr>
          <a:xfrm>
            <a:off x="394447" y="1828800"/>
            <a:ext cx="10309411" cy="4686300"/>
          </a:xfrm>
        </p:spPr>
        <p:txBody>
          <a:bodyPr>
            <a:normAutofit/>
          </a:bodyPr>
          <a:lstStyle/>
          <a:p>
            <a:r>
              <a:rPr lang="en-US" sz="3600" b="1" u="sng" dirty="0"/>
              <a:t>Audited FY 21-22 </a:t>
            </a:r>
          </a:p>
          <a:p>
            <a:pPr marL="0" indent="0">
              <a:buNone/>
            </a:pPr>
            <a:endParaRPr lang="en-US" sz="3600" b="1" u="sng" dirty="0"/>
          </a:p>
          <a:p>
            <a:pPr lvl="1"/>
            <a:r>
              <a:rPr lang="en-US" sz="3200" dirty="0"/>
              <a:t>Appropriated Fund Balance (Retained Earnings)  = $2,526,272</a:t>
            </a:r>
          </a:p>
          <a:p>
            <a:pPr marL="274320" lvl="1" indent="0">
              <a:buNone/>
            </a:pPr>
            <a:endParaRPr lang="en-US" sz="3200" dirty="0"/>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7692301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29948-B17C-CA4B-A7B9-B93F5EDF2E23}"/>
              </a:ext>
            </a:extLst>
          </p:cNvPr>
          <p:cNvSpPr>
            <a:spLocks noGrp="1"/>
          </p:cNvSpPr>
          <p:nvPr>
            <p:ph type="title"/>
          </p:nvPr>
        </p:nvSpPr>
        <p:spPr/>
        <p:txBody>
          <a:bodyPr>
            <a:normAutofit fontScale="90000"/>
          </a:bodyPr>
          <a:lstStyle/>
          <a:p>
            <a:r>
              <a:rPr lang="en-US" dirty="0"/>
              <a:t>Sewer Fund: </a:t>
            </a:r>
            <a:br>
              <a:rPr lang="en-US" dirty="0"/>
            </a:br>
            <a:r>
              <a:rPr lang="en-US" dirty="0"/>
              <a:t>Unrestricted Net Assets- </a:t>
            </a:r>
            <a:br>
              <a:rPr lang="en-US" dirty="0"/>
            </a:br>
            <a:r>
              <a:rPr lang="en-US" dirty="0"/>
              <a:t>Retained Earnings</a:t>
            </a:r>
          </a:p>
        </p:txBody>
      </p:sp>
      <p:graphicFrame>
        <p:nvGraphicFramePr>
          <p:cNvPr id="5" name="Content Placeholder 4">
            <a:extLst>
              <a:ext uri="{FF2B5EF4-FFF2-40B4-BE49-F238E27FC236}">
                <a16:creationId xmlns:a16="http://schemas.microsoft.com/office/drawing/2014/main" id="{5210CB5B-C172-5147-A988-67373DA339C2}"/>
              </a:ext>
            </a:extLst>
          </p:cNvPr>
          <p:cNvGraphicFramePr>
            <a:graphicFrameLocks noGrp="1"/>
          </p:cNvGraphicFramePr>
          <p:nvPr>
            <p:ph idx="1"/>
            <p:extLst>
              <p:ext uri="{D42A27DB-BD31-4B8C-83A1-F6EECF244321}">
                <p14:modId xmlns:p14="http://schemas.microsoft.com/office/powerpoint/2010/main" val="902840143"/>
              </p:ext>
            </p:extLst>
          </p:nvPr>
        </p:nvGraphicFramePr>
        <p:xfrm>
          <a:off x="322729" y="1691321"/>
          <a:ext cx="10363200" cy="4996349"/>
        </p:xfrm>
        <a:graphic>
          <a:graphicData uri="http://schemas.openxmlformats.org/drawingml/2006/chart">
            <c:chart xmlns:c="http://schemas.openxmlformats.org/drawingml/2006/chart" xmlns:r="http://schemas.openxmlformats.org/officeDocument/2006/relationships" r:id="rId3"/>
          </a:graphicData>
        </a:graphic>
      </p:graphicFrame>
      <p:pic>
        <p:nvPicPr>
          <p:cNvPr id="4" name="Content Placeholder 19">
            <a:extLst>
              <a:ext uri="{FF2B5EF4-FFF2-40B4-BE49-F238E27FC236}">
                <a16:creationId xmlns:a16="http://schemas.microsoft.com/office/drawing/2014/main" id="{467B045F-4A6B-9E41-A978-D8BB50C3783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216660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Sewer Fund</a:t>
            </a:r>
          </a:p>
        </p:txBody>
      </p:sp>
      <p:sp>
        <p:nvSpPr>
          <p:cNvPr id="3" name="Content Placeholder 2"/>
          <p:cNvSpPr>
            <a:spLocks noGrp="1"/>
          </p:cNvSpPr>
          <p:nvPr>
            <p:ph idx="1"/>
          </p:nvPr>
        </p:nvSpPr>
        <p:spPr>
          <a:xfrm>
            <a:off x="1261872" y="1828800"/>
            <a:ext cx="8595360" cy="4686300"/>
          </a:xfrm>
        </p:spPr>
        <p:txBody>
          <a:bodyPr>
            <a:normAutofit fontScale="92500" lnSpcReduction="10000"/>
          </a:bodyPr>
          <a:lstStyle/>
          <a:p>
            <a:r>
              <a:rPr lang="en-US" sz="3600" dirty="0"/>
              <a:t>System Development Fees </a:t>
            </a:r>
          </a:p>
          <a:p>
            <a:pPr lvl="1"/>
            <a:r>
              <a:rPr lang="en-US" sz="3000" dirty="0">
                <a:solidFill>
                  <a:srgbClr val="00B050"/>
                </a:solidFill>
              </a:rPr>
              <a:t>No Change in Fees</a:t>
            </a:r>
          </a:p>
          <a:p>
            <a:r>
              <a:rPr lang="en-US" sz="3600" dirty="0"/>
              <a:t>Sewer User Fees</a:t>
            </a:r>
          </a:p>
          <a:p>
            <a:pPr lvl="1"/>
            <a:r>
              <a:rPr lang="en-US" sz="3400" dirty="0">
                <a:solidFill>
                  <a:srgbClr val="FF0000"/>
                </a:solidFill>
              </a:rPr>
              <a:t>Increase Proposed</a:t>
            </a:r>
          </a:p>
          <a:p>
            <a:pPr lvl="2"/>
            <a:r>
              <a:rPr lang="en-US" sz="3200" dirty="0">
                <a:solidFill>
                  <a:srgbClr val="FF0000"/>
                </a:solidFill>
              </a:rPr>
              <a:t>5% Residential / Commercial </a:t>
            </a:r>
          </a:p>
          <a:p>
            <a:pPr lvl="2"/>
            <a:r>
              <a:rPr lang="en-US" sz="3200" dirty="0">
                <a:solidFill>
                  <a:srgbClr val="FF0000"/>
                </a:solidFill>
              </a:rPr>
              <a:t>Varies– See Table:  Campgrounds </a:t>
            </a:r>
          </a:p>
          <a:p>
            <a:pPr marL="274320" lvl="1" indent="0">
              <a:buNone/>
            </a:pPr>
            <a:endParaRPr lang="en-US" sz="3200" dirty="0">
              <a:solidFill>
                <a:srgbClr val="FF0000"/>
              </a:solidFill>
            </a:endParaRPr>
          </a:p>
          <a:p>
            <a:pPr lvl="1"/>
            <a:r>
              <a:rPr lang="en-US" sz="3600" dirty="0"/>
              <a:t>Complete Sewer Fee Rate Sheet is located within Budget Amendment-Appendix I</a:t>
            </a:r>
          </a:p>
          <a:p>
            <a:endParaRPr lang="en-US" dirty="0"/>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42752807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C7482-1816-854F-99A2-8BB8291498BE}"/>
              </a:ext>
            </a:extLst>
          </p:cNvPr>
          <p:cNvSpPr>
            <a:spLocks noGrp="1"/>
          </p:cNvSpPr>
          <p:nvPr>
            <p:ph type="title"/>
          </p:nvPr>
        </p:nvSpPr>
        <p:spPr/>
        <p:txBody>
          <a:bodyPr/>
          <a:lstStyle/>
          <a:p>
            <a:r>
              <a:rPr lang="en-US" dirty="0"/>
              <a:t>Proposed Sewer Rate Matrix </a:t>
            </a:r>
            <a:br>
              <a:rPr lang="en-US" dirty="0"/>
            </a:br>
            <a:r>
              <a:rPr lang="en-US" dirty="0"/>
              <a:t>FY 21-26</a:t>
            </a:r>
          </a:p>
        </p:txBody>
      </p:sp>
      <p:graphicFrame>
        <p:nvGraphicFramePr>
          <p:cNvPr id="4" name="Content Placeholder 3">
            <a:extLst>
              <a:ext uri="{FF2B5EF4-FFF2-40B4-BE49-F238E27FC236}">
                <a16:creationId xmlns:a16="http://schemas.microsoft.com/office/drawing/2014/main" id="{E62891C3-C203-AE4F-A4FF-882B4BA68586}"/>
              </a:ext>
            </a:extLst>
          </p:cNvPr>
          <p:cNvGraphicFramePr>
            <a:graphicFrameLocks noGrp="1"/>
          </p:cNvGraphicFramePr>
          <p:nvPr>
            <p:ph idx="1"/>
            <p:extLst>
              <p:ext uri="{D42A27DB-BD31-4B8C-83A1-F6EECF244321}">
                <p14:modId xmlns:p14="http://schemas.microsoft.com/office/powerpoint/2010/main" val="3534285342"/>
              </p:ext>
            </p:extLst>
          </p:nvPr>
        </p:nvGraphicFramePr>
        <p:xfrm>
          <a:off x="340659" y="1828800"/>
          <a:ext cx="10613855" cy="4805064"/>
        </p:xfrm>
        <a:graphic>
          <a:graphicData uri="http://schemas.openxmlformats.org/drawingml/2006/table">
            <a:tbl>
              <a:tblPr firstRow="1" bandRow="1">
                <a:tableStyleId>{5C22544A-7EE6-4342-B048-85BDC9FD1C3A}</a:tableStyleId>
              </a:tblPr>
              <a:tblGrid>
                <a:gridCol w="1516265">
                  <a:extLst>
                    <a:ext uri="{9D8B030D-6E8A-4147-A177-3AD203B41FA5}">
                      <a16:colId xmlns:a16="http://schemas.microsoft.com/office/drawing/2014/main" val="1011944254"/>
                    </a:ext>
                  </a:extLst>
                </a:gridCol>
                <a:gridCol w="1516265">
                  <a:extLst>
                    <a:ext uri="{9D8B030D-6E8A-4147-A177-3AD203B41FA5}">
                      <a16:colId xmlns:a16="http://schemas.microsoft.com/office/drawing/2014/main" val="2158902925"/>
                    </a:ext>
                  </a:extLst>
                </a:gridCol>
                <a:gridCol w="1516265">
                  <a:extLst>
                    <a:ext uri="{9D8B030D-6E8A-4147-A177-3AD203B41FA5}">
                      <a16:colId xmlns:a16="http://schemas.microsoft.com/office/drawing/2014/main" val="2871366962"/>
                    </a:ext>
                  </a:extLst>
                </a:gridCol>
                <a:gridCol w="1516265">
                  <a:extLst>
                    <a:ext uri="{9D8B030D-6E8A-4147-A177-3AD203B41FA5}">
                      <a16:colId xmlns:a16="http://schemas.microsoft.com/office/drawing/2014/main" val="4285501965"/>
                    </a:ext>
                  </a:extLst>
                </a:gridCol>
                <a:gridCol w="1516265">
                  <a:extLst>
                    <a:ext uri="{9D8B030D-6E8A-4147-A177-3AD203B41FA5}">
                      <a16:colId xmlns:a16="http://schemas.microsoft.com/office/drawing/2014/main" val="3856736240"/>
                    </a:ext>
                  </a:extLst>
                </a:gridCol>
                <a:gridCol w="1516265">
                  <a:extLst>
                    <a:ext uri="{9D8B030D-6E8A-4147-A177-3AD203B41FA5}">
                      <a16:colId xmlns:a16="http://schemas.microsoft.com/office/drawing/2014/main" val="2322424090"/>
                    </a:ext>
                  </a:extLst>
                </a:gridCol>
                <a:gridCol w="1516265">
                  <a:extLst>
                    <a:ext uri="{9D8B030D-6E8A-4147-A177-3AD203B41FA5}">
                      <a16:colId xmlns:a16="http://schemas.microsoft.com/office/drawing/2014/main" val="1731954145"/>
                    </a:ext>
                  </a:extLst>
                </a:gridCol>
              </a:tblGrid>
              <a:tr h="449434">
                <a:tc>
                  <a:txBody>
                    <a:bodyPr/>
                    <a:lstStyle/>
                    <a:p>
                      <a:endParaRPr lang="en-US" dirty="0"/>
                    </a:p>
                  </a:txBody>
                  <a:tcPr/>
                </a:tc>
                <a:tc>
                  <a:txBody>
                    <a:bodyPr/>
                    <a:lstStyle/>
                    <a:p>
                      <a:pPr algn="ctr"/>
                      <a:r>
                        <a:rPr lang="en-US" sz="2000" b="0" dirty="0">
                          <a:latin typeface="+mn-lt"/>
                        </a:rPr>
                        <a:t>FY 21</a:t>
                      </a:r>
                    </a:p>
                  </a:txBody>
                  <a:tcPr anchor="ctr"/>
                </a:tc>
                <a:tc>
                  <a:txBody>
                    <a:bodyPr/>
                    <a:lstStyle/>
                    <a:p>
                      <a:pPr algn="ctr"/>
                      <a:r>
                        <a:rPr lang="en-US" sz="2000" b="0" dirty="0">
                          <a:solidFill>
                            <a:schemeClr val="bg1"/>
                          </a:solidFill>
                          <a:latin typeface="+mn-lt"/>
                        </a:rPr>
                        <a:t>FY 22</a:t>
                      </a:r>
                    </a:p>
                  </a:txBody>
                  <a:tcPr anchor="ctr"/>
                </a:tc>
                <a:tc>
                  <a:txBody>
                    <a:bodyPr/>
                    <a:lstStyle/>
                    <a:p>
                      <a:pPr algn="ctr"/>
                      <a:r>
                        <a:rPr lang="en-US" sz="2000" b="0" dirty="0">
                          <a:solidFill>
                            <a:schemeClr val="bg1"/>
                          </a:solidFill>
                          <a:latin typeface="+mn-lt"/>
                        </a:rPr>
                        <a:t>FY 23</a:t>
                      </a:r>
                    </a:p>
                  </a:txBody>
                  <a:tcPr anchor="ctr"/>
                </a:tc>
                <a:tc>
                  <a:txBody>
                    <a:bodyPr/>
                    <a:lstStyle/>
                    <a:p>
                      <a:pPr algn="ctr"/>
                      <a:r>
                        <a:rPr lang="en-US" sz="2000" b="1" dirty="0">
                          <a:solidFill>
                            <a:srgbClr val="FF0000"/>
                          </a:solidFill>
                          <a:latin typeface="+mn-lt"/>
                        </a:rPr>
                        <a:t>FY 24</a:t>
                      </a:r>
                    </a:p>
                  </a:txBody>
                  <a:tcPr anchor="ctr"/>
                </a:tc>
                <a:tc>
                  <a:txBody>
                    <a:bodyPr/>
                    <a:lstStyle/>
                    <a:p>
                      <a:pPr algn="ctr"/>
                      <a:r>
                        <a:rPr lang="en-US" sz="2000" b="0" dirty="0">
                          <a:latin typeface="+mn-lt"/>
                        </a:rPr>
                        <a:t>FY 25</a:t>
                      </a:r>
                    </a:p>
                  </a:txBody>
                  <a:tcPr anchor="ctr"/>
                </a:tc>
                <a:tc>
                  <a:txBody>
                    <a:bodyPr/>
                    <a:lstStyle/>
                    <a:p>
                      <a:pPr algn="ctr"/>
                      <a:r>
                        <a:rPr lang="en-US" sz="2000" b="0" dirty="0">
                          <a:latin typeface="+mn-lt"/>
                        </a:rPr>
                        <a:t>FY 26</a:t>
                      </a:r>
                    </a:p>
                  </a:txBody>
                  <a:tcPr anchor="ctr"/>
                </a:tc>
                <a:extLst>
                  <a:ext uri="{0D108BD9-81ED-4DB2-BD59-A6C34878D82A}">
                    <a16:rowId xmlns:a16="http://schemas.microsoft.com/office/drawing/2014/main" val="2475386160"/>
                  </a:ext>
                </a:extLst>
              </a:tr>
              <a:tr h="449434">
                <a:tc gridSpan="7">
                  <a:txBody>
                    <a:bodyPr/>
                    <a:lstStyle/>
                    <a:p>
                      <a:pPr algn="ctr"/>
                      <a:r>
                        <a:rPr lang="en-US" sz="2400" b="0" dirty="0">
                          <a:solidFill>
                            <a:schemeClr val="tx1"/>
                          </a:solidFill>
                        </a:rPr>
                        <a:t>Inside Sewer Rates</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617256007"/>
                  </a:ext>
                </a:extLst>
              </a:tr>
              <a:tr h="449434">
                <a:tc>
                  <a:txBody>
                    <a:bodyPr/>
                    <a:lstStyle/>
                    <a:p>
                      <a:pPr algn="ctr"/>
                      <a:r>
                        <a:rPr lang="en-US" sz="2000" b="0" dirty="0"/>
                        <a:t>Minimum</a:t>
                      </a:r>
                    </a:p>
                  </a:txBody>
                  <a:tcPr anchor="ctr"/>
                </a:tc>
                <a:tc>
                  <a:txBody>
                    <a:bodyPr/>
                    <a:lstStyle/>
                    <a:p>
                      <a:pPr algn="ctr"/>
                      <a:r>
                        <a:rPr lang="en-US" sz="2000" b="0" dirty="0"/>
                        <a:t>16.00</a:t>
                      </a:r>
                    </a:p>
                  </a:txBody>
                  <a:tcPr anchor="ctr"/>
                </a:tc>
                <a:tc>
                  <a:txBody>
                    <a:bodyPr/>
                    <a:lstStyle/>
                    <a:p>
                      <a:pPr algn="ctr"/>
                      <a:r>
                        <a:rPr lang="en-US" sz="2200" b="0" dirty="0">
                          <a:solidFill>
                            <a:schemeClr val="tx1"/>
                          </a:solidFill>
                        </a:rPr>
                        <a:t>17.00</a:t>
                      </a:r>
                    </a:p>
                  </a:txBody>
                  <a:tcPr anchor="ctr"/>
                </a:tc>
                <a:tc>
                  <a:txBody>
                    <a:bodyPr/>
                    <a:lstStyle/>
                    <a:p>
                      <a:pPr algn="ctr"/>
                      <a:r>
                        <a:rPr lang="en-US" sz="2800" b="0" dirty="0">
                          <a:solidFill>
                            <a:schemeClr val="tx1"/>
                          </a:solidFill>
                        </a:rPr>
                        <a:t>17.85</a:t>
                      </a:r>
                    </a:p>
                  </a:txBody>
                  <a:tcPr anchor="ctr"/>
                </a:tc>
                <a:tc>
                  <a:txBody>
                    <a:bodyPr/>
                    <a:lstStyle/>
                    <a:p>
                      <a:pPr algn="ctr"/>
                      <a:r>
                        <a:rPr lang="en-US" sz="2000" b="1" dirty="0">
                          <a:solidFill>
                            <a:srgbClr val="FF0000"/>
                          </a:solidFill>
                        </a:rPr>
                        <a:t>18.75</a:t>
                      </a:r>
                    </a:p>
                  </a:txBody>
                  <a:tcPr anchor="ctr"/>
                </a:tc>
                <a:tc>
                  <a:txBody>
                    <a:bodyPr/>
                    <a:lstStyle/>
                    <a:p>
                      <a:pPr algn="ctr"/>
                      <a:r>
                        <a:rPr lang="en-US" sz="2000" b="1" dirty="0"/>
                        <a:t>19.70</a:t>
                      </a:r>
                    </a:p>
                  </a:txBody>
                  <a:tcPr anchor="ctr"/>
                </a:tc>
                <a:tc>
                  <a:txBody>
                    <a:bodyPr/>
                    <a:lstStyle/>
                    <a:p>
                      <a:pPr algn="ctr"/>
                      <a:r>
                        <a:rPr lang="en-US" sz="2000" b="1" dirty="0"/>
                        <a:t>20.30</a:t>
                      </a:r>
                    </a:p>
                  </a:txBody>
                  <a:tcPr anchor="ctr"/>
                </a:tc>
                <a:extLst>
                  <a:ext uri="{0D108BD9-81ED-4DB2-BD59-A6C34878D82A}">
                    <a16:rowId xmlns:a16="http://schemas.microsoft.com/office/drawing/2014/main" val="207261751"/>
                  </a:ext>
                </a:extLst>
              </a:tr>
              <a:tr h="449434">
                <a:tc>
                  <a:txBody>
                    <a:bodyPr/>
                    <a:lstStyle/>
                    <a:p>
                      <a:pPr algn="ctr"/>
                      <a:r>
                        <a:rPr lang="en-US" dirty="0"/>
                        <a:t>3,001 +</a:t>
                      </a:r>
                    </a:p>
                  </a:txBody>
                  <a:tcPr anchor="ctr"/>
                </a:tc>
                <a:tc>
                  <a:txBody>
                    <a:bodyPr/>
                    <a:lstStyle/>
                    <a:p>
                      <a:pPr algn="ctr"/>
                      <a:r>
                        <a:rPr lang="en-US" dirty="0"/>
                        <a:t>5.50</a:t>
                      </a:r>
                    </a:p>
                  </a:txBody>
                  <a:tcPr anchor="ctr"/>
                </a:tc>
                <a:tc>
                  <a:txBody>
                    <a:bodyPr/>
                    <a:lstStyle/>
                    <a:p>
                      <a:pPr algn="ctr"/>
                      <a:r>
                        <a:rPr lang="en-US" sz="2200" b="0" dirty="0">
                          <a:solidFill>
                            <a:schemeClr val="tx1"/>
                          </a:solidFill>
                        </a:rPr>
                        <a:t>5.85</a:t>
                      </a:r>
                    </a:p>
                  </a:txBody>
                  <a:tcPr anchor="ctr"/>
                </a:tc>
                <a:tc>
                  <a:txBody>
                    <a:bodyPr/>
                    <a:lstStyle/>
                    <a:p>
                      <a:pPr algn="ctr"/>
                      <a:r>
                        <a:rPr lang="en-US" sz="2400" b="0" dirty="0">
                          <a:solidFill>
                            <a:schemeClr val="tx1"/>
                          </a:solidFill>
                        </a:rPr>
                        <a:t>6.15</a:t>
                      </a:r>
                    </a:p>
                  </a:txBody>
                  <a:tcPr anchor="ctr"/>
                </a:tc>
                <a:tc>
                  <a:txBody>
                    <a:bodyPr/>
                    <a:lstStyle/>
                    <a:p>
                      <a:pPr algn="ctr"/>
                      <a:r>
                        <a:rPr lang="en-US" b="1" dirty="0">
                          <a:solidFill>
                            <a:srgbClr val="FF0000"/>
                          </a:solidFill>
                        </a:rPr>
                        <a:t>6.50</a:t>
                      </a:r>
                    </a:p>
                  </a:txBody>
                  <a:tcPr anchor="ctr"/>
                </a:tc>
                <a:tc>
                  <a:txBody>
                    <a:bodyPr/>
                    <a:lstStyle/>
                    <a:p>
                      <a:pPr algn="ctr"/>
                      <a:r>
                        <a:rPr lang="en-US" dirty="0"/>
                        <a:t>6.85</a:t>
                      </a:r>
                    </a:p>
                  </a:txBody>
                  <a:tcPr anchor="ctr"/>
                </a:tc>
                <a:tc>
                  <a:txBody>
                    <a:bodyPr/>
                    <a:lstStyle/>
                    <a:p>
                      <a:pPr algn="ctr"/>
                      <a:r>
                        <a:rPr lang="en-US" dirty="0"/>
                        <a:t>7.10</a:t>
                      </a:r>
                    </a:p>
                  </a:txBody>
                  <a:tcPr anchor="ctr"/>
                </a:tc>
                <a:extLst>
                  <a:ext uri="{0D108BD9-81ED-4DB2-BD59-A6C34878D82A}">
                    <a16:rowId xmlns:a16="http://schemas.microsoft.com/office/drawing/2014/main" val="2798141166"/>
                  </a:ext>
                </a:extLst>
              </a:tr>
              <a:tr h="449434">
                <a:tc>
                  <a:txBody>
                    <a:bodyPr/>
                    <a:lstStyle/>
                    <a:p>
                      <a:pPr algn="ctr"/>
                      <a:r>
                        <a:rPr lang="en-US" dirty="0"/>
                        <a:t>w/o 2BR</a:t>
                      </a:r>
                    </a:p>
                  </a:txBody>
                  <a:tcPr anchor="ctr"/>
                </a:tc>
                <a:tc>
                  <a:txBody>
                    <a:bodyPr/>
                    <a:lstStyle/>
                    <a:p>
                      <a:pPr algn="ctr"/>
                      <a:r>
                        <a:rPr lang="en-US" dirty="0"/>
                        <a:t>25.00</a:t>
                      </a:r>
                    </a:p>
                  </a:txBody>
                  <a:tcPr anchor="ctr"/>
                </a:tc>
                <a:tc>
                  <a:txBody>
                    <a:bodyPr/>
                    <a:lstStyle/>
                    <a:p>
                      <a:pPr algn="ctr"/>
                      <a:r>
                        <a:rPr lang="en-US" sz="2200" b="0" dirty="0">
                          <a:solidFill>
                            <a:schemeClr val="tx1"/>
                          </a:solidFill>
                        </a:rPr>
                        <a:t>26.60</a:t>
                      </a:r>
                    </a:p>
                  </a:txBody>
                  <a:tcPr anchor="ctr"/>
                </a:tc>
                <a:tc>
                  <a:txBody>
                    <a:bodyPr/>
                    <a:lstStyle/>
                    <a:p>
                      <a:pPr algn="ctr"/>
                      <a:r>
                        <a:rPr lang="en-US" sz="2400" b="0" dirty="0">
                          <a:solidFill>
                            <a:schemeClr val="tx1"/>
                          </a:solidFill>
                        </a:rPr>
                        <a:t>27.95</a:t>
                      </a:r>
                    </a:p>
                  </a:txBody>
                  <a:tcPr anchor="ctr"/>
                </a:tc>
                <a:tc>
                  <a:txBody>
                    <a:bodyPr/>
                    <a:lstStyle/>
                    <a:p>
                      <a:pPr algn="ctr"/>
                      <a:r>
                        <a:rPr lang="en-US" b="1" dirty="0">
                          <a:solidFill>
                            <a:srgbClr val="FF0000"/>
                          </a:solidFill>
                        </a:rPr>
                        <a:t>29.35</a:t>
                      </a:r>
                    </a:p>
                  </a:txBody>
                  <a:tcPr anchor="ctr"/>
                </a:tc>
                <a:tc>
                  <a:txBody>
                    <a:bodyPr/>
                    <a:lstStyle/>
                    <a:p>
                      <a:pPr algn="ctr"/>
                      <a:r>
                        <a:rPr lang="en-US" dirty="0"/>
                        <a:t>30.85</a:t>
                      </a:r>
                    </a:p>
                  </a:txBody>
                  <a:tcPr anchor="ctr"/>
                </a:tc>
                <a:tc>
                  <a:txBody>
                    <a:bodyPr/>
                    <a:lstStyle/>
                    <a:p>
                      <a:pPr algn="ctr"/>
                      <a:r>
                        <a:rPr lang="en-US" dirty="0"/>
                        <a:t>31.80</a:t>
                      </a:r>
                    </a:p>
                  </a:txBody>
                  <a:tcPr anchor="ctr"/>
                </a:tc>
                <a:extLst>
                  <a:ext uri="{0D108BD9-81ED-4DB2-BD59-A6C34878D82A}">
                    <a16:rowId xmlns:a16="http://schemas.microsoft.com/office/drawing/2014/main" val="951783036"/>
                  </a:ext>
                </a:extLst>
              </a:tr>
              <a:tr h="449434">
                <a:tc>
                  <a:txBody>
                    <a:bodyPr/>
                    <a:lstStyle/>
                    <a:p>
                      <a:pPr algn="ctr"/>
                      <a:r>
                        <a:rPr lang="en-US" dirty="0"/>
                        <a:t>w/o 3BR</a:t>
                      </a:r>
                    </a:p>
                  </a:txBody>
                  <a:tcPr anchor="ctr"/>
                </a:tc>
                <a:tc>
                  <a:txBody>
                    <a:bodyPr/>
                    <a:lstStyle/>
                    <a:p>
                      <a:pPr algn="ctr"/>
                      <a:r>
                        <a:rPr lang="en-US" dirty="0"/>
                        <a:t>27.00</a:t>
                      </a:r>
                    </a:p>
                  </a:txBody>
                  <a:tcPr anchor="ctr"/>
                </a:tc>
                <a:tc>
                  <a:txBody>
                    <a:bodyPr/>
                    <a:lstStyle/>
                    <a:p>
                      <a:pPr algn="ctr"/>
                      <a:r>
                        <a:rPr lang="en-US" sz="2200" b="0" dirty="0">
                          <a:solidFill>
                            <a:schemeClr val="tx1"/>
                          </a:solidFill>
                        </a:rPr>
                        <a:t>28.70</a:t>
                      </a:r>
                    </a:p>
                  </a:txBody>
                  <a:tcPr anchor="ctr"/>
                </a:tc>
                <a:tc>
                  <a:txBody>
                    <a:bodyPr/>
                    <a:lstStyle/>
                    <a:p>
                      <a:pPr algn="ctr"/>
                      <a:r>
                        <a:rPr lang="en-US" sz="2400" b="0" dirty="0">
                          <a:solidFill>
                            <a:schemeClr val="tx1"/>
                          </a:solidFill>
                        </a:rPr>
                        <a:t>30.15</a:t>
                      </a:r>
                    </a:p>
                  </a:txBody>
                  <a:tcPr anchor="ctr"/>
                </a:tc>
                <a:tc>
                  <a:txBody>
                    <a:bodyPr/>
                    <a:lstStyle/>
                    <a:p>
                      <a:pPr algn="ctr"/>
                      <a:r>
                        <a:rPr lang="en-US" b="1" dirty="0">
                          <a:solidFill>
                            <a:srgbClr val="FF0000"/>
                          </a:solidFill>
                        </a:rPr>
                        <a:t>31.70</a:t>
                      </a:r>
                    </a:p>
                  </a:txBody>
                  <a:tcPr anchor="ctr"/>
                </a:tc>
                <a:tc>
                  <a:txBody>
                    <a:bodyPr/>
                    <a:lstStyle/>
                    <a:p>
                      <a:pPr algn="ctr"/>
                      <a:r>
                        <a:rPr lang="en-US" dirty="0"/>
                        <a:t>33.30</a:t>
                      </a:r>
                    </a:p>
                  </a:txBody>
                  <a:tcPr anchor="ctr"/>
                </a:tc>
                <a:tc>
                  <a:txBody>
                    <a:bodyPr/>
                    <a:lstStyle/>
                    <a:p>
                      <a:pPr algn="ctr"/>
                      <a:r>
                        <a:rPr lang="en-US" dirty="0"/>
                        <a:t>34.30</a:t>
                      </a:r>
                    </a:p>
                  </a:txBody>
                  <a:tcPr anchor="ctr"/>
                </a:tc>
                <a:extLst>
                  <a:ext uri="{0D108BD9-81ED-4DB2-BD59-A6C34878D82A}">
                    <a16:rowId xmlns:a16="http://schemas.microsoft.com/office/drawing/2014/main" val="3943735296"/>
                  </a:ext>
                </a:extLst>
              </a:tr>
              <a:tr h="449434">
                <a:tc>
                  <a:txBody>
                    <a:bodyPr/>
                    <a:lstStyle/>
                    <a:p>
                      <a:pPr algn="ctr"/>
                      <a:r>
                        <a:rPr lang="en-US" dirty="0"/>
                        <a:t>w/o 4BR</a:t>
                      </a:r>
                    </a:p>
                  </a:txBody>
                  <a:tcPr anchor="ctr"/>
                </a:tc>
                <a:tc>
                  <a:txBody>
                    <a:bodyPr/>
                    <a:lstStyle/>
                    <a:p>
                      <a:pPr algn="ctr"/>
                      <a:r>
                        <a:rPr lang="en-US" dirty="0"/>
                        <a:t>30.00</a:t>
                      </a:r>
                    </a:p>
                  </a:txBody>
                  <a:tcPr anchor="ctr"/>
                </a:tc>
                <a:tc>
                  <a:txBody>
                    <a:bodyPr/>
                    <a:lstStyle/>
                    <a:p>
                      <a:pPr algn="ctr"/>
                      <a:r>
                        <a:rPr lang="en-US" sz="2200" b="0" dirty="0">
                          <a:solidFill>
                            <a:schemeClr val="tx1"/>
                          </a:solidFill>
                        </a:rPr>
                        <a:t>31.90</a:t>
                      </a:r>
                    </a:p>
                  </a:txBody>
                  <a:tcPr anchor="ctr"/>
                </a:tc>
                <a:tc>
                  <a:txBody>
                    <a:bodyPr/>
                    <a:lstStyle/>
                    <a:p>
                      <a:pPr algn="ctr"/>
                      <a:r>
                        <a:rPr lang="en-US" sz="2400" b="0" dirty="0">
                          <a:solidFill>
                            <a:schemeClr val="tx1"/>
                          </a:solidFill>
                        </a:rPr>
                        <a:t>33.50</a:t>
                      </a:r>
                    </a:p>
                  </a:txBody>
                  <a:tcPr anchor="ctr"/>
                </a:tc>
                <a:tc>
                  <a:txBody>
                    <a:bodyPr/>
                    <a:lstStyle/>
                    <a:p>
                      <a:pPr algn="ctr"/>
                      <a:r>
                        <a:rPr lang="en-US" b="1" dirty="0">
                          <a:solidFill>
                            <a:srgbClr val="FF0000"/>
                          </a:solidFill>
                        </a:rPr>
                        <a:t>35.20</a:t>
                      </a:r>
                    </a:p>
                  </a:txBody>
                  <a:tcPr anchor="ctr"/>
                </a:tc>
                <a:tc>
                  <a:txBody>
                    <a:bodyPr/>
                    <a:lstStyle/>
                    <a:p>
                      <a:pPr algn="ctr"/>
                      <a:r>
                        <a:rPr lang="en-US" dirty="0"/>
                        <a:t>37.00</a:t>
                      </a:r>
                    </a:p>
                  </a:txBody>
                  <a:tcPr anchor="ctr"/>
                </a:tc>
                <a:tc>
                  <a:txBody>
                    <a:bodyPr/>
                    <a:lstStyle/>
                    <a:p>
                      <a:pPr algn="ctr"/>
                      <a:r>
                        <a:rPr lang="en-US" dirty="0"/>
                        <a:t>38.15</a:t>
                      </a:r>
                    </a:p>
                  </a:txBody>
                  <a:tcPr anchor="ctr"/>
                </a:tc>
                <a:extLst>
                  <a:ext uri="{0D108BD9-81ED-4DB2-BD59-A6C34878D82A}">
                    <a16:rowId xmlns:a16="http://schemas.microsoft.com/office/drawing/2014/main" val="3110227155"/>
                  </a:ext>
                </a:extLst>
              </a:tr>
              <a:tr h="775735">
                <a:tc>
                  <a:txBody>
                    <a:bodyPr/>
                    <a:lstStyle/>
                    <a:p>
                      <a:pPr algn="ctr"/>
                      <a:r>
                        <a:rPr lang="en-US" dirty="0"/>
                        <a:t>Dellwood Min</a:t>
                      </a:r>
                    </a:p>
                  </a:txBody>
                  <a:tcPr anchor="ctr"/>
                </a:tc>
                <a:tc>
                  <a:txBody>
                    <a:bodyPr/>
                    <a:lstStyle/>
                    <a:p>
                      <a:pPr algn="ctr"/>
                      <a:r>
                        <a:rPr lang="en-US" dirty="0"/>
                        <a:t>16.00</a:t>
                      </a:r>
                    </a:p>
                  </a:txBody>
                  <a:tcPr anchor="ctr"/>
                </a:tc>
                <a:tc>
                  <a:txBody>
                    <a:bodyPr/>
                    <a:lstStyle/>
                    <a:p>
                      <a:pPr algn="ctr"/>
                      <a:r>
                        <a:rPr lang="en-US" sz="2200" b="0" dirty="0">
                          <a:solidFill>
                            <a:schemeClr val="tx1"/>
                          </a:solidFill>
                        </a:rPr>
                        <a:t>17.00</a:t>
                      </a:r>
                    </a:p>
                  </a:txBody>
                  <a:tcPr anchor="ctr"/>
                </a:tc>
                <a:tc>
                  <a:txBody>
                    <a:bodyPr/>
                    <a:lstStyle/>
                    <a:p>
                      <a:pPr algn="ctr"/>
                      <a:r>
                        <a:rPr lang="en-US" sz="2400" b="0" dirty="0">
                          <a:solidFill>
                            <a:schemeClr val="tx1"/>
                          </a:solidFill>
                        </a:rPr>
                        <a:t>17.85</a:t>
                      </a:r>
                    </a:p>
                  </a:txBody>
                  <a:tcPr anchor="ctr"/>
                </a:tc>
                <a:tc>
                  <a:txBody>
                    <a:bodyPr/>
                    <a:lstStyle/>
                    <a:p>
                      <a:pPr algn="ctr"/>
                      <a:r>
                        <a:rPr lang="en-US" b="1" dirty="0">
                          <a:solidFill>
                            <a:srgbClr val="FF0000"/>
                          </a:solidFill>
                        </a:rPr>
                        <a:t>18.75</a:t>
                      </a:r>
                    </a:p>
                  </a:txBody>
                  <a:tcPr anchor="ctr"/>
                </a:tc>
                <a:tc>
                  <a:txBody>
                    <a:bodyPr/>
                    <a:lstStyle/>
                    <a:p>
                      <a:pPr algn="ctr"/>
                      <a:r>
                        <a:rPr lang="en-US" dirty="0"/>
                        <a:t>19.40</a:t>
                      </a:r>
                    </a:p>
                  </a:txBody>
                  <a:tcPr anchor="ctr"/>
                </a:tc>
                <a:tc>
                  <a:txBody>
                    <a:bodyPr/>
                    <a:lstStyle/>
                    <a:p>
                      <a:pPr algn="ctr"/>
                      <a:r>
                        <a:rPr lang="en-US" dirty="0"/>
                        <a:t>20.30</a:t>
                      </a:r>
                    </a:p>
                  </a:txBody>
                  <a:tcPr anchor="ctr"/>
                </a:tc>
                <a:extLst>
                  <a:ext uri="{0D108BD9-81ED-4DB2-BD59-A6C34878D82A}">
                    <a16:rowId xmlns:a16="http://schemas.microsoft.com/office/drawing/2014/main" val="3851735736"/>
                  </a:ext>
                </a:extLst>
              </a:tr>
              <a:tr h="775735">
                <a:tc>
                  <a:txBody>
                    <a:bodyPr/>
                    <a:lstStyle/>
                    <a:p>
                      <a:pPr algn="ctr"/>
                      <a:r>
                        <a:rPr lang="en-US" dirty="0"/>
                        <a:t>Dellwood</a:t>
                      </a:r>
                    </a:p>
                    <a:p>
                      <a:pPr algn="ctr"/>
                      <a:r>
                        <a:rPr lang="en-US" dirty="0"/>
                        <a:t>3,001 +</a:t>
                      </a:r>
                    </a:p>
                  </a:txBody>
                  <a:tcPr anchor="ctr"/>
                </a:tc>
                <a:tc>
                  <a:txBody>
                    <a:bodyPr/>
                    <a:lstStyle/>
                    <a:p>
                      <a:pPr algn="ctr"/>
                      <a:r>
                        <a:rPr lang="en-US" dirty="0"/>
                        <a:t>8.00</a:t>
                      </a:r>
                    </a:p>
                  </a:txBody>
                  <a:tcPr anchor="ctr"/>
                </a:tc>
                <a:tc>
                  <a:txBody>
                    <a:bodyPr/>
                    <a:lstStyle/>
                    <a:p>
                      <a:pPr algn="ctr"/>
                      <a:r>
                        <a:rPr lang="en-US" sz="2200" b="0" dirty="0">
                          <a:solidFill>
                            <a:schemeClr val="tx1"/>
                          </a:solidFill>
                        </a:rPr>
                        <a:t>8.50</a:t>
                      </a:r>
                    </a:p>
                  </a:txBody>
                  <a:tcPr anchor="ctr"/>
                </a:tc>
                <a:tc>
                  <a:txBody>
                    <a:bodyPr/>
                    <a:lstStyle/>
                    <a:p>
                      <a:pPr algn="ctr"/>
                      <a:r>
                        <a:rPr lang="en-US" sz="2400" b="0" dirty="0">
                          <a:solidFill>
                            <a:schemeClr val="tx1"/>
                          </a:solidFill>
                        </a:rPr>
                        <a:t>8.95</a:t>
                      </a:r>
                    </a:p>
                  </a:txBody>
                  <a:tcPr anchor="ctr"/>
                </a:tc>
                <a:tc>
                  <a:txBody>
                    <a:bodyPr/>
                    <a:lstStyle/>
                    <a:p>
                      <a:pPr algn="ctr"/>
                      <a:r>
                        <a:rPr lang="en-US" b="1" dirty="0">
                          <a:solidFill>
                            <a:srgbClr val="FF0000"/>
                          </a:solidFill>
                        </a:rPr>
                        <a:t>9.40</a:t>
                      </a:r>
                    </a:p>
                  </a:txBody>
                  <a:tcPr anchor="ctr"/>
                </a:tc>
                <a:tc>
                  <a:txBody>
                    <a:bodyPr/>
                    <a:lstStyle/>
                    <a:p>
                      <a:pPr algn="ctr"/>
                      <a:r>
                        <a:rPr lang="en-US" dirty="0"/>
                        <a:t>9.90</a:t>
                      </a:r>
                    </a:p>
                  </a:txBody>
                  <a:tcPr anchor="ctr"/>
                </a:tc>
                <a:tc>
                  <a:txBody>
                    <a:bodyPr/>
                    <a:lstStyle/>
                    <a:p>
                      <a:pPr algn="ctr"/>
                      <a:r>
                        <a:rPr lang="en-US" dirty="0"/>
                        <a:t>10.20</a:t>
                      </a:r>
                    </a:p>
                  </a:txBody>
                  <a:tcPr anchor="ctr"/>
                </a:tc>
                <a:extLst>
                  <a:ext uri="{0D108BD9-81ED-4DB2-BD59-A6C34878D82A}">
                    <a16:rowId xmlns:a16="http://schemas.microsoft.com/office/drawing/2014/main" val="2461290856"/>
                  </a:ext>
                </a:extLst>
              </a:tr>
            </a:tbl>
          </a:graphicData>
        </a:graphic>
      </p:graphicFrame>
      <p:pic>
        <p:nvPicPr>
          <p:cNvPr id="5" name="Content Placeholder 19">
            <a:extLst>
              <a:ext uri="{FF2B5EF4-FFF2-40B4-BE49-F238E27FC236}">
                <a16:creationId xmlns:a16="http://schemas.microsoft.com/office/drawing/2014/main" id="{87C45B85-50BA-5741-B48B-11BD4656EF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4402017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C7482-1816-854F-99A2-8BB8291498BE}"/>
              </a:ext>
            </a:extLst>
          </p:cNvPr>
          <p:cNvSpPr>
            <a:spLocks noGrp="1"/>
          </p:cNvSpPr>
          <p:nvPr>
            <p:ph type="title"/>
          </p:nvPr>
        </p:nvSpPr>
        <p:spPr/>
        <p:txBody>
          <a:bodyPr/>
          <a:lstStyle/>
          <a:p>
            <a:r>
              <a:rPr lang="en-US" dirty="0"/>
              <a:t>Proposed Sewer Rate Matrix </a:t>
            </a:r>
            <a:br>
              <a:rPr lang="en-US" dirty="0"/>
            </a:br>
            <a:r>
              <a:rPr lang="en-US" dirty="0"/>
              <a:t>FY 21-26</a:t>
            </a:r>
          </a:p>
        </p:txBody>
      </p:sp>
      <p:graphicFrame>
        <p:nvGraphicFramePr>
          <p:cNvPr id="4" name="Content Placeholder 3">
            <a:extLst>
              <a:ext uri="{FF2B5EF4-FFF2-40B4-BE49-F238E27FC236}">
                <a16:creationId xmlns:a16="http://schemas.microsoft.com/office/drawing/2014/main" id="{E62891C3-C203-AE4F-A4FF-882B4BA68586}"/>
              </a:ext>
            </a:extLst>
          </p:cNvPr>
          <p:cNvGraphicFramePr>
            <a:graphicFrameLocks noGrp="1"/>
          </p:cNvGraphicFramePr>
          <p:nvPr>
            <p:ph idx="1"/>
            <p:extLst>
              <p:ext uri="{D42A27DB-BD31-4B8C-83A1-F6EECF244321}">
                <p14:modId xmlns:p14="http://schemas.microsoft.com/office/powerpoint/2010/main" val="1024346702"/>
              </p:ext>
            </p:extLst>
          </p:nvPr>
        </p:nvGraphicFramePr>
        <p:xfrm>
          <a:off x="340659" y="1828799"/>
          <a:ext cx="10613855" cy="4661649"/>
        </p:xfrm>
        <a:graphic>
          <a:graphicData uri="http://schemas.openxmlformats.org/drawingml/2006/table">
            <a:tbl>
              <a:tblPr firstRow="1" bandRow="1">
                <a:tableStyleId>{5C22544A-7EE6-4342-B048-85BDC9FD1C3A}</a:tableStyleId>
              </a:tblPr>
              <a:tblGrid>
                <a:gridCol w="1516265">
                  <a:extLst>
                    <a:ext uri="{9D8B030D-6E8A-4147-A177-3AD203B41FA5}">
                      <a16:colId xmlns:a16="http://schemas.microsoft.com/office/drawing/2014/main" val="1011944254"/>
                    </a:ext>
                  </a:extLst>
                </a:gridCol>
                <a:gridCol w="1516265">
                  <a:extLst>
                    <a:ext uri="{9D8B030D-6E8A-4147-A177-3AD203B41FA5}">
                      <a16:colId xmlns:a16="http://schemas.microsoft.com/office/drawing/2014/main" val="2158902925"/>
                    </a:ext>
                  </a:extLst>
                </a:gridCol>
                <a:gridCol w="1516265">
                  <a:extLst>
                    <a:ext uri="{9D8B030D-6E8A-4147-A177-3AD203B41FA5}">
                      <a16:colId xmlns:a16="http://schemas.microsoft.com/office/drawing/2014/main" val="2871366962"/>
                    </a:ext>
                  </a:extLst>
                </a:gridCol>
                <a:gridCol w="1516265">
                  <a:extLst>
                    <a:ext uri="{9D8B030D-6E8A-4147-A177-3AD203B41FA5}">
                      <a16:colId xmlns:a16="http://schemas.microsoft.com/office/drawing/2014/main" val="4285501965"/>
                    </a:ext>
                  </a:extLst>
                </a:gridCol>
                <a:gridCol w="1516265">
                  <a:extLst>
                    <a:ext uri="{9D8B030D-6E8A-4147-A177-3AD203B41FA5}">
                      <a16:colId xmlns:a16="http://schemas.microsoft.com/office/drawing/2014/main" val="3856736240"/>
                    </a:ext>
                  </a:extLst>
                </a:gridCol>
                <a:gridCol w="1516265">
                  <a:extLst>
                    <a:ext uri="{9D8B030D-6E8A-4147-A177-3AD203B41FA5}">
                      <a16:colId xmlns:a16="http://schemas.microsoft.com/office/drawing/2014/main" val="2322424090"/>
                    </a:ext>
                  </a:extLst>
                </a:gridCol>
                <a:gridCol w="1516265">
                  <a:extLst>
                    <a:ext uri="{9D8B030D-6E8A-4147-A177-3AD203B41FA5}">
                      <a16:colId xmlns:a16="http://schemas.microsoft.com/office/drawing/2014/main" val="1731954145"/>
                    </a:ext>
                  </a:extLst>
                </a:gridCol>
              </a:tblGrid>
              <a:tr h="664310">
                <a:tc>
                  <a:txBody>
                    <a:bodyPr/>
                    <a:lstStyle/>
                    <a:p>
                      <a:endParaRPr lang="en-US" b="0" dirty="0"/>
                    </a:p>
                  </a:txBody>
                  <a:tcPr/>
                </a:tc>
                <a:tc>
                  <a:txBody>
                    <a:bodyPr/>
                    <a:lstStyle/>
                    <a:p>
                      <a:pPr algn="ctr"/>
                      <a:r>
                        <a:rPr lang="en-US" b="0" dirty="0"/>
                        <a:t>FY 21</a:t>
                      </a:r>
                    </a:p>
                  </a:txBody>
                  <a:tcPr anchor="ctr"/>
                </a:tc>
                <a:tc>
                  <a:txBody>
                    <a:bodyPr/>
                    <a:lstStyle/>
                    <a:p>
                      <a:pPr algn="ctr"/>
                      <a:r>
                        <a:rPr lang="en-US" sz="1800" b="0" dirty="0">
                          <a:solidFill>
                            <a:schemeClr val="bg1"/>
                          </a:solidFill>
                        </a:rPr>
                        <a:t>FY 22</a:t>
                      </a:r>
                    </a:p>
                  </a:txBody>
                  <a:tcPr anchor="ctr"/>
                </a:tc>
                <a:tc>
                  <a:txBody>
                    <a:bodyPr/>
                    <a:lstStyle/>
                    <a:p>
                      <a:pPr algn="ctr"/>
                      <a:r>
                        <a:rPr lang="en-US" sz="2000" b="0" dirty="0">
                          <a:solidFill>
                            <a:schemeClr val="bg1"/>
                          </a:solidFill>
                        </a:rPr>
                        <a:t>FY 23</a:t>
                      </a:r>
                    </a:p>
                  </a:txBody>
                  <a:tcPr anchor="ctr"/>
                </a:tc>
                <a:tc>
                  <a:txBody>
                    <a:bodyPr/>
                    <a:lstStyle/>
                    <a:p>
                      <a:pPr algn="ctr"/>
                      <a:r>
                        <a:rPr lang="en-US" sz="2000" b="1" dirty="0">
                          <a:solidFill>
                            <a:srgbClr val="FF0000"/>
                          </a:solidFill>
                        </a:rPr>
                        <a:t>FY 24</a:t>
                      </a:r>
                    </a:p>
                  </a:txBody>
                  <a:tcPr anchor="ctr"/>
                </a:tc>
                <a:tc>
                  <a:txBody>
                    <a:bodyPr/>
                    <a:lstStyle/>
                    <a:p>
                      <a:pPr algn="ctr"/>
                      <a:r>
                        <a:rPr lang="en-US" dirty="0"/>
                        <a:t>FY 25</a:t>
                      </a:r>
                    </a:p>
                  </a:txBody>
                  <a:tcPr anchor="ctr"/>
                </a:tc>
                <a:tc>
                  <a:txBody>
                    <a:bodyPr/>
                    <a:lstStyle/>
                    <a:p>
                      <a:pPr algn="ctr"/>
                      <a:r>
                        <a:rPr lang="en-US" dirty="0"/>
                        <a:t>FY 26</a:t>
                      </a:r>
                    </a:p>
                  </a:txBody>
                  <a:tcPr anchor="ctr"/>
                </a:tc>
                <a:extLst>
                  <a:ext uri="{0D108BD9-81ED-4DB2-BD59-A6C34878D82A}">
                    <a16:rowId xmlns:a16="http://schemas.microsoft.com/office/drawing/2014/main" val="2475386160"/>
                  </a:ext>
                </a:extLst>
              </a:tr>
              <a:tr h="675789">
                <a:tc gridSpan="7">
                  <a:txBody>
                    <a:bodyPr/>
                    <a:lstStyle/>
                    <a:p>
                      <a:pPr algn="ctr"/>
                      <a:r>
                        <a:rPr lang="en-US" sz="2000" b="0" dirty="0">
                          <a:solidFill>
                            <a:schemeClr val="tx1"/>
                          </a:solidFill>
                        </a:rPr>
                        <a:t>Outside Sewer Rates</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617256007"/>
                  </a:ext>
                </a:extLst>
              </a:tr>
              <a:tr h="664310">
                <a:tc>
                  <a:txBody>
                    <a:bodyPr/>
                    <a:lstStyle/>
                    <a:p>
                      <a:pPr algn="ctr"/>
                      <a:r>
                        <a:rPr lang="en-US" sz="2000" b="0" dirty="0"/>
                        <a:t>Minimum</a:t>
                      </a:r>
                    </a:p>
                  </a:txBody>
                  <a:tcPr anchor="ctr"/>
                </a:tc>
                <a:tc>
                  <a:txBody>
                    <a:bodyPr/>
                    <a:lstStyle/>
                    <a:p>
                      <a:pPr algn="ctr"/>
                      <a:r>
                        <a:rPr lang="en-US" sz="2000" b="0" dirty="0"/>
                        <a:t>33.00</a:t>
                      </a:r>
                    </a:p>
                  </a:txBody>
                  <a:tcPr anchor="ctr"/>
                </a:tc>
                <a:tc>
                  <a:txBody>
                    <a:bodyPr/>
                    <a:lstStyle/>
                    <a:p>
                      <a:pPr algn="ctr"/>
                      <a:r>
                        <a:rPr lang="en-US" sz="2200" b="0" dirty="0">
                          <a:solidFill>
                            <a:schemeClr val="tx1"/>
                          </a:solidFill>
                        </a:rPr>
                        <a:t>35.00</a:t>
                      </a:r>
                    </a:p>
                  </a:txBody>
                  <a:tcPr anchor="ctr"/>
                </a:tc>
                <a:tc>
                  <a:txBody>
                    <a:bodyPr/>
                    <a:lstStyle/>
                    <a:p>
                      <a:pPr algn="ctr"/>
                      <a:r>
                        <a:rPr lang="en-US" sz="2000" b="0" dirty="0">
                          <a:solidFill>
                            <a:schemeClr val="tx1"/>
                          </a:solidFill>
                        </a:rPr>
                        <a:t>36.75</a:t>
                      </a:r>
                    </a:p>
                  </a:txBody>
                  <a:tcPr anchor="ctr"/>
                </a:tc>
                <a:tc>
                  <a:txBody>
                    <a:bodyPr/>
                    <a:lstStyle/>
                    <a:p>
                      <a:pPr algn="ctr"/>
                      <a:r>
                        <a:rPr lang="en-US" sz="2000" b="1" dirty="0">
                          <a:solidFill>
                            <a:srgbClr val="FF0000"/>
                          </a:solidFill>
                        </a:rPr>
                        <a:t>38.60</a:t>
                      </a:r>
                    </a:p>
                  </a:txBody>
                  <a:tcPr anchor="ctr"/>
                </a:tc>
                <a:tc>
                  <a:txBody>
                    <a:bodyPr/>
                    <a:lstStyle/>
                    <a:p>
                      <a:pPr algn="ctr"/>
                      <a:r>
                        <a:rPr lang="en-US" sz="2000" b="1" dirty="0"/>
                        <a:t>40.55</a:t>
                      </a:r>
                    </a:p>
                  </a:txBody>
                  <a:tcPr anchor="ctr"/>
                </a:tc>
                <a:tc>
                  <a:txBody>
                    <a:bodyPr/>
                    <a:lstStyle/>
                    <a:p>
                      <a:pPr algn="ctr"/>
                      <a:r>
                        <a:rPr lang="en-US" sz="2000" b="1" dirty="0"/>
                        <a:t>41.80</a:t>
                      </a:r>
                    </a:p>
                  </a:txBody>
                  <a:tcPr anchor="ctr"/>
                </a:tc>
                <a:extLst>
                  <a:ext uri="{0D108BD9-81ED-4DB2-BD59-A6C34878D82A}">
                    <a16:rowId xmlns:a16="http://schemas.microsoft.com/office/drawing/2014/main" val="207261751"/>
                  </a:ext>
                </a:extLst>
              </a:tr>
              <a:tr h="664310">
                <a:tc>
                  <a:txBody>
                    <a:bodyPr/>
                    <a:lstStyle/>
                    <a:p>
                      <a:pPr algn="ctr"/>
                      <a:r>
                        <a:rPr lang="en-US" b="0" dirty="0"/>
                        <a:t>3,001 +</a:t>
                      </a:r>
                    </a:p>
                  </a:txBody>
                  <a:tcPr anchor="ctr"/>
                </a:tc>
                <a:tc>
                  <a:txBody>
                    <a:bodyPr/>
                    <a:lstStyle/>
                    <a:p>
                      <a:pPr algn="ctr"/>
                      <a:r>
                        <a:rPr lang="en-US" b="0" dirty="0"/>
                        <a:t>9.00</a:t>
                      </a:r>
                    </a:p>
                  </a:txBody>
                  <a:tcPr anchor="ctr"/>
                </a:tc>
                <a:tc>
                  <a:txBody>
                    <a:bodyPr/>
                    <a:lstStyle/>
                    <a:p>
                      <a:pPr algn="ctr"/>
                      <a:r>
                        <a:rPr lang="en-US" sz="2200" b="0" dirty="0">
                          <a:solidFill>
                            <a:schemeClr val="tx1"/>
                          </a:solidFill>
                        </a:rPr>
                        <a:t>9.60</a:t>
                      </a:r>
                    </a:p>
                  </a:txBody>
                  <a:tcPr anchor="ctr"/>
                </a:tc>
                <a:tc>
                  <a:txBody>
                    <a:bodyPr/>
                    <a:lstStyle/>
                    <a:p>
                      <a:pPr algn="ctr"/>
                      <a:r>
                        <a:rPr lang="en-US" sz="2000" b="0" dirty="0">
                          <a:solidFill>
                            <a:schemeClr val="tx1"/>
                          </a:solidFill>
                        </a:rPr>
                        <a:t>10.10</a:t>
                      </a:r>
                    </a:p>
                  </a:txBody>
                  <a:tcPr anchor="ctr"/>
                </a:tc>
                <a:tc>
                  <a:txBody>
                    <a:bodyPr/>
                    <a:lstStyle/>
                    <a:p>
                      <a:pPr algn="ctr"/>
                      <a:r>
                        <a:rPr lang="en-US" b="1" dirty="0">
                          <a:solidFill>
                            <a:srgbClr val="FF0000"/>
                          </a:solidFill>
                        </a:rPr>
                        <a:t>10.65</a:t>
                      </a:r>
                    </a:p>
                  </a:txBody>
                  <a:tcPr anchor="ctr"/>
                </a:tc>
                <a:tc>
                  <a:txBody>
                    <a:bodyPr/>
                    <a:lstStyle/>
                    <a:p>
                      <a:pPr algn="ctr"/>
                      <a:r>
                        <a:rPr lang="en-US" dirty="0"/>
                        <a:t>11.20</a:t>
                      </a:r>
                    </a:p>
                  </a:txBody>
                  <a:tcPr anchor="ctr"/>
                </a:tc>
                <a:tc>
                  <a:txBody>
                    <a:bodyPr/>
                    <a:lstStyle/>
                    <a:p>
                      <a:pPr algn="ctr"/>
                      <a:r>
                        <a:rPr lang="en-US" dirty="0"/>
                        <a:t>11.55</a:t>
                      </a:r>
                    </a:p>
                  </a:txBody>
                  <a:tcPr anchor="ctr"/>
                </a:tc>
                <a:extLst>
                  <a:ext uri="{0D108BD9-81ED-4DB2-BD59-A6C34878D82A}">
                    <a16:rowId xmlns:a16="http://schemas.microsoft.com/office/drawing/2014/main" val="2798141166"/>
                  </a:ext>
                </a:extLst>
              </a:tr>
              <a:tr h="664310">
                <a:tc>
                  <a:txBody>
                    <a:bodyPr/>
                    <a:lstStyle/>
                    <a:p>
                      <a:pPr algn="ctr"/>
                      <a:r>
                        <a:rPr lang="en-US" b="0" dirty="0"/>
                        <a:t>w/o 2BR</a:t>
                      </a:r>
                    </a:p>
                  </a:txBody>
                  <a:tcPr anchor="ctr"/>
                </a:tc>
                <a:tc>
                  <a:txBody>
                    <a:bodyPr/>
                    <a:lstStyle/>
                    <a:p>
                      <a:pPr algn="ctr"/>
                      <a:r>
                        <a:rPr lang="en-US" b="0" dirty="0"/>
                        <a:t>113</a:t>
                      </a:r>
                    </a:p>
                  </a:txBody>
                  <a:tcPr anchor="ctr"/>
                </a:tc>
                <a:tc>
                  <a:txBody>
                    <a:bodyPr/>
                    <a:lstStyle/>
                    <a:p>
                      <a:pPr algn="ctr"/>
                      <a:r>
                        <a:rPr lang="en-US" sz="2200" b="0" dirty="0">
                          <a:solidFill>
                            <a:schemeClr val="tx1"/>
                          </a:solidFill>
                        </a:rPr>
                        <a:t>121</a:t>
                      </a:r>
                    </a:p>
                  </a:txBody>
                  <a:tcPr anchor="ctr"/>
                </a:tc>
                <a:tc>
                  <a:txBody>
                    <a:bodyPr/>
                    <a:lstStyle/>
                    <a:p>
                      <a:pPr algn="ctr"/>
                      <a:r>
                        <a:rPr lang="en-US" sz="2000" b="0" dirty="0">
                          <a:solidFill>
                            <a:schemeClr val="tx1"/>
                          </a:solidFill>
                        </a:rPr>
                        <a:t>128</a:t>
                      </a:r>
                    </a:p>
                  </a:txBody>
                  <a:tcPr anchor="ctr"/>
                </a:tc>
                <a:tc>
                  <a:txBody>
                    <a:bodyPr/>
                    <a:lstStyle/>
                    <a:p>
                      <a:pPr algn="ctr"/>
                      <a:r>
                        <a:rPr lang="en-US" b="1" dirty="0">
                          <a:solidFill>
                            <a:srgbClr val="FF0000"/>
                          </a:solidFill>
                        </a:rPr>
                        <a:t>135</a:t>
                      </a:r>
                    </a:p>
                  </a:txBody>
                  <a:tcPr anchor="ctr"/>
                </a:tc>
                <a:tc>
                  <a:txBody>
                    <a:bodyPr/>
                    <a:lstStyle/>
                    <a:p>
                      <a:pPr algn="ctr"/>
                      <a:r>
                        <a:rPr lang="en-US" dirty="0"/>
                        <a:t>142</a:t>
                      </a:r>
                    </a:p>
                  </a:txBody>
                  <a:tcPr anchor="ctr"/>
                </a:tc>
                <a:tc>
                  <a:txBody>
                    <a:bodyPr/>
                    <a:lstStyle/>
                    <a:p>
                      <a:pPr algn="ctr"/>
                      <a:r>
                        <a:rPr lang="en-US" dirty="0"/>
                        <a:t>147</a:t>
                      </a:r>
                    </a:p>
                  </a:txBody>
                  <a:tcPr anchor="ctr"/>
                </a:tc>
                <a:extLst>
                  <a:ext uri="{0D108BD9-81ED-4DB2-BD59-A6C34878D82A}">
                    <a16:rowId xmlns:a16="http://schemas.microsoft.com/office/drawing/2014/main" val="951783036"/>
                  </a:ext>
                </a:extLst>
              </a:tr>
              <a:tr h="664310">
                <a:tc>
                  <a:txBody>
                    <a:bodyPr/>
                    <a:lstStyle/>
                    <a:p>
                      <a:pPr algn="ctr"/>
                      <a:r>
                        <a:rPr lang="en-US" b="0" dirty="0"/>
                        <a:t>w/o 3BR</a:t>
                      </a:r>
                    </a:p>
                  </a:txBody>
                  <a:tcPr anchor="ctr"/>
                </a:tc>
                <a:tc>
                  <a:txBody>
                    <a:bodyPr/>
                    <a:lstStyle/>
                    <a:p>
                      <a:pPr algn="ctr"/>
                      <a:r>
                        <a:rPr lang="en-US" b="0" dirty="0"/>
                        <a:t>120</a:t>
                      </a:r>
                    </a:p>
                  </a:txBody>
                  <a:tcPr anchor="ctr"/>
                </a:tc>
                <a:tc>
                  <a:txBody>
                    <a:bodyPr/>
                    <a:lstStyle/>
                    <a:p>
                      <a:pPr algn="ctr"/>
                      <a:r>
                        <a:rPr lang="en-US" sz="2200" b="0" dirty="0">
                          <a:solidFill>
                            <a:schemeClr val="tx1"/>
                          </a:solidFill>
                        </a:rPr>
                        <a:t>128</a:t>
                      </a:r>
                    </a:p>
                  </a:txBody>
                  <a:tcPr anchor="ctr"/>
                </a:tc>
                <a:tc>
                  <a:txBody>
                    <a:bodyPr/>
                    <a:lstStyle/>
                    <a:p>
                      <a:pPr algn="ctr"/>
                      <a:r>
                        <a:rPr lang="en-US" sz="2000" b="0" dirty="0">
                          <a:solidFill>
                            <a:schemeClr val="tx1"/>
                          </a:solidFill>
                        </a:rPr>
                        <a:t>135</a:t>
                      </a:r>
                    </a:p>
                  </a:txBody>
                  <a:tcPr anchor="ctr"/>
                </a:tc>
                <a:tc>
                  <a:txBody>
                    <a:bodyPr/>
                    <a:lstStyle/>
                    <a:p>
                      <a:pPr algn="ctr"/>
                      <a:r>
                        <a:rPr lang="en-US" b="1" dirty="0">
                          <a:solidFill>
                            <a:srgbClr val="FF0000"/>
                          </a:solidFill>
                        </a:rPr>
                        <a:t>142</a:t>
                      </a:r>
                    </a:p>
                  </a:txBody>
                  <a:tcPr anchor="ctr"/>
                </a:tc>
                <a:tc>
                  <a:txBody>
                    <a:bodyPr/>
                    <a:lstStyle/>
                    <a:p>
                      <a:pPr algn="ctr"/>
                      <a:r>
                        <a:rPr lang="en-US" dirty="0"/>
                        <a:t>150</a:t>
                      </a:r>
                    </a:p>
                  </a:txBody>
                  <a:tcPr anchor="ctr"/>
                </a:tc>
                <a:tc>
                  <a:txBody>
                    <a:bodyPr/>
                    <a:lstStyle/>
                    <a:p>
                      <a:pPr algn="ctr"/>
                      <a:r>
                        <a:rPr lang="en-US" dirty="0"/>
                        <a:t>155</a:t>
                      </a:r>
                    </a:p>
                  </a:txBody>
                  <a:tcPr anchor="ctr"/>
                </a:tc>
                <a:extLst>
                  <a:ext uri="{0D108BD9-81ED-4DB2-BD59-A6C34878D82A}">
                    <a16:rowId xmlns:a16="http://schemas.microsoft.com/office/drawing/2014/main" val="3943735296"/>
                  </a:ext>
                </a:extLst>
              </a:tr>
              <a:tr h="664310">
                <a:tc>
                  <a:txBody>
                    <a:bodyPr/>
                    <a:lstStyle/>
                    <a:p>
                      <a:pPr algn="ctr"/>
                      <a:r>
                        <a:rPr lang="en-US" b="0" dirty="0"/>
                        <a:t>w/o 4BR</a:t>
                      </a:r>
                    </a:p>
                  </a:txBody>
                  <a:tcPr anchor="ctr"/>
                </a:tc>
                <a:tc>
                  <a:txBody>
                    <a:bodyPr/>
                    <a:lstStyle/>
                    <a:p>
                      <a:pPr algn="ctr"/>
                      <a:r>
                        <a:rPr lang="en-US" b="0" dirty="0"/>
                        <a:t>126</a:t>
                      </a:r>
                    </a:p>
                  </a:txBody>
                  <a:tcPr anchor="ctr"/>
                </a:tc>
                <a:tc>
                  <a:txBody>
                    <a:bodyPr/>
                    <a:lstStyle/>
                    <a:p>
                      <a:pPr algn="ctr"/>
                      <a:r>
                        <a:rPr lang="en-US" sz="2200" b="0" dirty="0">
                          <a:solidFill>
                            <a:schemeClr val="tx1"/>
                          </a:solidFill>
                        </a:rPr>
                        <a:t>134</a:t>
                      </a:r>
                    </a:p>
                  </a:txBody>
                  <a:tcPr anchor="ctr"/>
                </a:tc>
                <a:tc>
                  <a:txBody>
                    <a:bodyPr/>
                    <a:lstStyle/>
                    <a:p>
                      <a:pPr algn="ctr"/>
                      <a:r>
                        <a:rPr lang="en-US" sz="2000" b="0" dirty="0">
                          <a:solidFill>
                            <a:schemeClr val="tx1"/>
                          </a:solidFill>
                        </a:rPr>
                        <a:t>141</a:t>
                      </a:r>
                    </a:p>
                  </a:txBody>
                  <a:tcPr anchor="ctr"/>
                </a:tc>
                <a:tc>
                  <a:txBody>
                    <a:bodyPr/>
                    <a:lstStyle/>
                    <a:p>
                      <a:pPr algn="ctr"/>
                      <a:r>
                        <a:rPr lang="en-US" b="1" dirty="0">
                          <a:solidFill>
                            <a:srgbClr val="FF0000"/>
                          </a:solidFill>
                        </a:rPr>
                        <a:t>149</a:t>
                      </a:r>
                    </a:p>
                  </a:txBody>
                  <a:tcPr anchor="ctr"/>
                </a:tc>
                <a:tc>
                  <a:txBody>
                    <a:bodyPr/>
                    <a:lstStyle/>
                    <a:p>
                      <a:pPr algn="ctr"/>
                      <a:r>
                        <a:rPr lang="en-US" dirty="0"/>
                        <a:t>157</a:t>
                      </a:r>
                    </a:p>
                  </a:txBody>
                  <a:tcPr anchor="ctr"/>
                </a:tc>
                <a:tc>
                  <a:txBody>
                    <a:bodyPr/>
                    <a:lstStyle/>
                    <a:p>
                      <a:pPr algn="ctr"/>
                      <a:r>
                        <a:rPr lang="en-US" dirty="0"/>
                        <a:t>162</a:t>
                      </a:r>
                    </a:p>
                  </a:txBody>
                  <a:tcPr anchor="ctr"/>
                </a:tc>
                <a:extLst>
                  <a:ext uri="{0D108BD9-81ED-4DB2-BD59-A6C34878D82A}">
                    <a16:rowId xmlns:a16="http://schemas.microsoft.com/office/drawing/2014/main" val="3110227155"/>
                  </a:ext>
                </a:extLst>
              </a:tr>
            </a:tbl>
          </a:graphicData>
        </a:graphic>
      </p:graphicFrame>
      <p:pic>
        <p:nvPicPr>
          <p:cNvPr id="5" name="Content Placeholder 19">
            <a:extLst>
              <a:ext uri="{FF2B5EF4-FFF2-40B4-BE49-F238E27FC236}">
                <a16:creationId xmlns:a16="http://schemas.microsoft.com/office/drawing/2014/main" id="{1A6DDCDF-E103-104A-BD8F-A0B18B5275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497995"/>
            <a:ext cx="1344507" cy="1344507"/>
          </a:xfrm>
          <a:prstGeom prst="rect">
            <a:avLst/>
          </a:prstGeom>
        </p:spPr>
      </p:pic>
    </p:spTree>
    <p:extLst>
      <p:ext uri="{BB962C8B-B14F-4D97-AF65-F5344CB8AC3E}">
        <p14:creationId xmlns:p14="http://schemas.microsoft.com/office/powerpoint/2010/main" val="4059885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904" y="365760"/>
            <a:ext cx="10775608" cy="627017"/>
          </a:xfrm>
        </p:spPr>
        <p:txBody>
          <a:bodyPr>
            <a:normAutofit fontScale="90000"/>
          </a:bodyPr>
          <a:lstStyle/>
          <a:p>
            <a:r>
              <a:rPr lang="en-US" dirty="0"/>
              <a:t>Fund Balance</a:t>
            </a:r>
          </a:p>
        </p:txBody>
      </p:sp>
      <p:sp>
        <p:nvSpPr>
          <p:cNvPr id="3" name="Content Placeholder 2"/>
          <p:cNvSpPr>
            <a:spLocks noGrp="1"/>
          </p:cNvSpPr>
          <p:nvPr>
            <p:ph idx="1"/>
          </p:nvPr>
        </p:nvSpPr>
        <p:spPr>
          <a:xfrm>
            <a:off x="178904" y="992777"/>
            <a:ext cx="10997096" cy="5712823"/>
          </a:xfrm>
        </p:spPr>
        <p:txBody>
          <a:bodyPr>
            <a:normAutofit fontScale="70000" lnSpcReduction="20000"/>
          </a:bodyPr>
          <a:lstStyle/>
          <a:p>
            <a:r>
              <a:rPr lang="en-US" sz="2300" dirty="0"/>
              <a:t>“</a:t>
            </a:r>
            <a:r>
              <a:rPr lang="en-US" sz="3400" dirty="0"/>
              <a:t>Fund balance available” is the statutory concept that describes the amount of funds local governments legally have available to be appropriated in the coming fiscal year.</a:t>
            </a:r>
          </a:p>
          <a:p>
            <a:r>
              <a:rPr lang="en-US" sz="3400" dirty="0"/>
              <a:t>The Local Government Commission requires all municipalities to keep at least 8% in unappropriated fund balance their recommended levels for small towns is much higher.</a:t>
            </a:r>
          </a:p>
          <a:p>
            <a:pPr lvl="1"/>
            <a:r>
              <a:rPr lang="en-US" sz="2900" dirty="0"/>
              <a:t>In 2003 Town Received LGC warning for low fund balance at 26.77%</a:t>
            </a:r>
          </a:p>
          <a:p>
            <a:pPr lvl="1"/>
            <a:endParaRPr lang="en-US" sz="2900" dirty="0"/>
          </a:p>
          <a:p>
            <a:pPr lvl="1"/>
            <a:r>
              <a:rPr lang="en-US" sz="2900" dirty="0"/>
              <a:t>8% in Fund Balance = 1 Month of Operating Expenses</a:t>
            </a:r>
          </a:p>
          <a:p>
            <a:endParaRPr lang="en-US" sz="2600" dirty="0"/>
          </a:p>
          <a:p>
            <a:r>
              <a:rPr lang="en-US" sz="3400" b="1" u="sng" dirty="0">
                <a:solidFill>
                  <a:srgbClr val="FF0000"/>
                </a:solidFill>
              </a:rPr>
              <a:t>FY20-21 Fund Balance</a:t>
            </a:r>
          </a:p>
          <a:p>
            <a:pPr lvl="1"/>
            <a:r>
              <a:rPr lang="en-US" sz="2900" b="1" u="sng" dirty="0">
                <a:solidFill>
                  <a:srgbClr val="FF0000"/>
                </a:solidFill>
              </a:rPr>
              <a:t>$3,284,723 / 138.62%</a:t>
            </a:r>
          </a:p>
          <a:p>
            <a:pPr marL="274320" lvl="1" indent="0">
              <a:buNone/>
            </a:pPr>
            <a:endParaRPr lang="en-US" sz="2900" b="1" u="sng" dirty="0">
              <a:solidFill>
                <a:srgbClr val="FF0000"/>
              </a:solidFill>
            </a:endParaRPr>
          </a:p>
          <a:p>
            <a:pPr marL="274320" lvl="1" indent="0">
              <a:buNone/>
            </a:pPr>
            <a:r>
              <a:rPr lang="en-US" sz="2900" b="1" u="sng" dirty="0">
                <a:solidFill>
                  <a:srgbClr val="FF0000"/>
                </a:solidFill>
              </a:rPr>
              <a:t>FY21-22 Fund Balance</a:t>
            </a:r>
          </a:p>
          <a:p>
            <a:pPr lvl="1"/>
            <a:r>
              <a:rPr lang="en-US" sz="2900" b="1" u="sng" dirty="0">
                <a:solidFill>
                  <a:srgbClr val="FF0000"/>
                </a:solidFill>
              </a:rPr>
              <a:t>$3,994,399/ 168.74%</a:t>
            </a:r>
          </a:p>
          <a:p>
            <a:pPr lvl="1"/>
            <a:endParaRPr lang="en-US" sz="2900" b="1" u="sng" dirty="0">
              <a:solidFill>
                <a:srgbClr val="FF0000"/>
              </a:solidFill>
            </a:endParaRPr>
          </a:p>
          <a:p>
            <a:pPr lvl="1"/>
            <a:r>
              <a:rPr lang="en-US" sz="2900" b="1" u="sng" dirty="0">
                <a:solidFill>
                  <a:schemeClr val="tx1"/>
                </a:solidFill>
              </a:rPr>
              <a:t>A Fund Balance Transfer is recommended to balance FY23-24 Budget at $338,749.</a:t>
            </a:r>
            <a:endParaRPr lang="en-US" sz="2900" dirty="0">
              <a:solidFill>
                <a:schemeClr val="tx1"/>
              </a:solidFill>
            </a:endParaRPr>
          </a:p>
          <a:p>
            <a:pPr marL="274320" lvl="1" indent="0">
              <a:buNone/>
            </a:pPr>
            <a:endParaRPr lang="en-US" sz="2600" b="1" u="sng" dirty="0">
              <a:solidFill>
                <a:srgbClr val="FF0000"/>
              </a:solidFill>
            </a:endParaRPr>
          </a:p>
          <a:p>
            <a:pPr marL="274320" lvl="1" indent="0">
              <a:buNone/>
            </a:pPr>
            <a:endParaRPr lang="en-US" sz="2600" b="1" u="sng" dirty="0">
              <a:solidFill>
                <a:srgbClr val="FF0000"/>
              </a:solidFill>
            </a:endParaRPr>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8533537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C7482-1816-854F-99A2-8BB8291498BE}"/>
              </a:ext>
            </a:extLst>
          </p:cNvPr>
          <p:cNvSpPr>
            <a:spLocks noGrp="1"/>
          </p:cNvSpPr>
          <p:nvPr>
            <p:ph type="title"/>
          </p:nvPr>
        </p:nvSpPr>
        <p:spPr>
          <a:xfrm>
            <a:off x="340659" y="0"/>
            <a:ext cx="9692640" cy="799651"/>
          </a:xfrm>
        </p:spPr>
        <p:txBody>
          <a:bodyPr>
            <a:normAutofit/>
          </a:bodyPr>
          <a:lstStyle/>
          <a:p>
            <a:r>
              <a:rPr lang="en-US" sz="3200" dirty="0"/>
              <a:t>Proposed Sewer Rate Matrix : FY23-24</a:t>
            </a:r>
          </a:p>
        </p:txBody>
      </p:sp>
      <p:graphicFrame>
        <p:nvGraphicFramePr>
          <p:cNvPr id="4" name="Content Placeholder 3">
            <a:extLst>
              <a:ext uri="{FF2B5EF4-FFF2-40B4-BE49-F238E27FC236}">
                <a16:creationId xmlns:a16="http://schemas.microsoft.com/office/drawing/2014/main" id="{E62891C3-C203-AE4F-A4FF-882B4BA68586}"/>
              </a:ext>
            </a:extLst>
          </p:cNvPr>
          <p:cNvGraphicFramePr>
            <a:graphicFrameLocks noGrp="1"/>
          </p:cNvGraphicFramePr>
          <p:nvPr>
            <p:ph idx="1"/>
            <p:extLst>
              <p:ext uri="{D42A27DB-BD31-4B8C-83A1-F6EECF244321}">
                <p14:modId xmlns:p14="http://schemas.microsoft.com/office/powerpoint/2010/main" val="287054760"/>
              </p:ext>
            </p:extLst>
          </p:nvPr>
        </p:nvGraphicFramePr>
        <p:xfrm>
          <a:off x="340659" y="799651"/>
          <a:ext cx="10470777" cy="5797138"/>
        </p:xfrm>
        <a:graphic>
          <a:graphicData uri="http://schemas.openxmlformats.org/drawingml/2006/table">
            <a:tbl>
              <a:tblPr firstRow="1" bandRow="1">
                <a:tableStyleId>{5C22544A-7EE6-4342-B048-85BDC9FD1C3A}</a:tableStyleId>
              </a:tblPr>
              <a:tblGrid>
                <a:gridCol w="3490259">
                  <a:extLst>
                    <a:ext uri="{9D8B030D-6E8A-4147-A177-3AD203B41FA5}">
                      <a16:colId xmlns:a16="http://schemas.microsoft.com/office/drawing/2014/main" val="1011944254"/>
                    </a:ext>
                  </a:extLst>
                </a:gridCol>
                <a:gridCol w="3490259">
                  <a:extLst>
                    <a:ext uri="{9D8B030D-6E8A-4147-A177-3AD203B41FA5}">
                      <a16:colId xmlns:a16="http://schemas.microsoft.com/office/drawing/2014/main" val="2158902925"/>
                    </a:ext>
                  </a:extLst>
                </a:gridCol>
                <a:gridCol w="3490259">
                  <a:extLst>
                    <a:ext uri="{9D8B030D-6E8A-4147-A177-3AD203B41FA5}">
                      <a16:colId xmlns:a16="http://schemas.microsoft.com/office/drawing/2014/main" val="2871366962"/>
                    </a:ext>
                  </a:extLst>
                </a:gridCol>
              </a:tblGrid>
              <a:tr h="546411">
                <a:tc>
                  <a:txBody>
                    <a:bodyPr/>
                    <a:lstStyle/>
                    <a:p>
                      <a:pPr algn="ctr"/>
                      <a:r>
                        <a:rPr lang="en-US" sz="2000" b="0" dirty="0">
                          <a:solidFill>
                            <a:schemeClr val="tx1"/>
                          </a:solidFill>
                        </a:rPr>
                        <a:t>Sites</a:t>
                      </a:r>
                    </a:p>
                  </a:txBody>
                  <a:tcPr anchor="ctr"/>
                </a:tc>
                <a:tc>
                  <a:txBody>
                    <a:bodyPr/>
                    <a:lstStyle/>
                    <a:p>
                      <a:pPr algn="ctr"/>
                      <a:r>
                        <a:rPr lang="en-US" sz="2000" b="0" dirty="0">
                          <a:solidFill>
                            <a:schemeClr val="tx1"/>
                          </a:solidFill>
                        </a:rPr>
                        <a:t>In</a:t>
                      </a:r>
                    </a:p>
                  </a:txBody>
                  <a:tcPr anchor="ctr"/>
                </a:tc>
                <a:tc>
                  <a:txBody>
                    <a:bodyPr/>
                    <a:lstStyle/>
                    <a:p>
                      <a:pPr algn="ctr"/>
                      <a:r>
                        <a:rPr lang="en-US" sz="2000" b="0" dirty="0">
                          <a:solidFill>
                            <a:schemeClr val="tx1"/>
                          </a:solidFill>
                        </a:rPr>
                        <a:t>Out</a:t>
                      </a:r>
                    </a:p>
                  </a:txBody>
                  <a:tcPr anchor="ctr"/>
                </a:tc>
                <a:extLst>
                  <a:ext uri="{0D108BD9-81ED-4DB2-BD59-A6C34878D82A}">
                    <a16:rowId xmlns:a16="http://schemas.microsoft.com/office/drawing/2014/main" val="2475386160"/>
                  </a:ext>
                </a:extLst>
              </a:tr>
              <a:tr h="366401">
                <a:tc gridSpan="3">
                  <a:txBody>
                    <a:bodyPr/>
                    <a:lstStyle/>
                    <a:p>
                      <a:pPr algn="ctr"/>
                      <a:r>
                        <a:rPr lang="en-US" sz="2000" b="0" dirty="0">
                          <a:solidFill>
                            <a:schemeClr val="tx1"/>
                          </a:solidFill>
                        </a:rPr>
                        <a:t>Campground Minimums</a:t>
                      </a:r>
                    </a:p>
                  </a:txBody>
                  <a:tcPr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617256007"/>
                  </a:ext>
                </a:extLst>
              </a:tr>
              <a:tr h="648247">
                <a:tc>
                  <a:txBody>
                    <a:bodyPr/>
                    <a:lstStyle/>
                    <a:p>
                      <a:pPr algn="ctr"/>
                      <a:r>
                        <a:rPr lang="en-US" sz="2000" b="0" dirty="0">
                          <a:solidFill>
                            <a:schemeClr val="tx1"/>
                          </a:solidFill>
                        </a:rPr>
                        <a:t>0-25</a:t>
                      </a:r>
                    </a:p>
                  </a:txBody>
                  <a:tcPr anchor="ctr"/>
                </a:tc>
                <a:tc>
                  <a:txBody>
                    <a:bodyPr/>
                    <a:lstStyle/>
                    <a:p>
                      <a:pPr algn="ctr"/>
                      <a:r>
                        <a:rPr lang="en-US" sz="2000" b="0" dirty="0">
                          <a:solidFill>
                            <a:schemeClr val="tx1"/>
                          </a:solidFill>
                        </a:rPr>
                        <a:t>$63</a:t>
                      </a:r>
                    </a:p>
                  </a:txBody>
                  <a:tcPr anchor="ctr"/>
                </a:tc>
                <a:tc>
                  <a:txBody>
                    <a:bodyPr/>
                    <a:lstStyle/>
                    <a:p>
                      <a:pPr algn="ctr"/>
                      <a:r>
                        <a:rPr lang="en-US" sz="2000" b="0" dirty="0">
                          <a:solidFill>
                            <a:schemeClr val="tx1"/>
                          </a:solidFill>
                        </a:rPr>
                        <a:t>$105</a:t>
                      </a:r>
                    </a:p>
                  </a:txBody>
                  <a:tcPr anchor="ctr"/>
                </a:tc>
                <a:extLst>
                  <a:ext uri="{0D108BD9-81ED-4DB2-BD59-A6C34878D82A}">
                    <a16:rowId xmlns:a16="http://schemas.microsoft.com/office/drawing/2014/main" val="207261751"/>
                  </a:ext>
                </a:extLst>
              </a:tr>
              <a:tr h="648247">
                <a:tc>
                  <a:txBody>
                    <a:bodyPr/>
                    <a:lstStyle/>
                    <a:p>
                      <a:pPr algn="ctr"/>
                      <a:r>
                        <a:rPr lang="en-US" sz="2000" b="0" dirty="0">
                          <a:solidFill>
                            <a:schemeClr val="tx1"/>
                          </a:solidFill>
                        </a:rPr>
                        <a:t>26-50</a:t>
                      </a:r>
                    </a:p>
                  </a:txBody>
                  <a:tcPr anchor="ctr"/>
                </a:tc>
                <a:tc>
                  <a:txBody>
                    <a:bodyPr/>
                    <a:lstStyle/>
                    <a:p>
                      <a:pPr algn="ctr"/>
                      <a:r>
                        <a:rPr lang="en-US" sz="2000" b="0" dirty="0">
                          <a:solidFill>
                            <a:schemeClr val="tx1"/>
                          </a:solidFill>
                        </a:rPr>
                        <a:t>$105</a:t>
                      </a:r>
                    </a:p>
                    <a:p>
                      <a:pPr algn="ctr"/>
                      <a:endParaRPr lang="en-US" sz="2000" b="0" dirty="0">
                        <a:solidFill>
                          <a:schemeClr val="tx1"/>
                        </a:solidFill>
                      </a:endParaRPr>
                    </a:p>
                  </a:txBody>
                  <a:tcPr anchor="ctr"/>
                </a:tc>
                <a:tc>
                  <a:txBody>
                    <a:bodyPr/>
                    <a:lstStyle/>
                    <a:p>
                      <a:pPr algn="ctr"/>
                      <a:r>
                        <a:rPr lang="en-US" sz="2000" b="0" dirty="0">
                          <a:solidFill>
                            <a:schemeClr val="tx1"/>
                          </a:solidFill>
                        </a:rPr>
                        <a:t>$147</a:t>
                      </a:r>
                    </a:p>
                  </a:txBody>
                  <a:tcPr anchor="ctr"/>
                </a:tc>
                <a:extLst>
                  <a:ext uri="{0D108BD9-81ED-4DB2-BD59-A6C34878D82A}">
                    <a16:rowId xmlns:a16="http://schemas.microsoft.com/office/drawing/2014/main" val="2798141166"/>
                  </a:ext>
                </a:extLst>
              </a:tr>
              <a:tr h="648247">
                <a:tc>
                  <a:txBody>
                    <a:bodyPr/>
                    <a:lstStyle/>
                    <a:p>
                      <a:pPr algn="ctr"/>
                      <a:r>
                        <a:rPr lang="en-US" sz="2000" b="0" dirty="0">
                          <a:solidFill>
                            <a:schemeClr val="tx1"/>
                          </a:solidFill>
                        </a:rPr>
                        <a:t>51-75</a:t>
                      </a:r>
                    </a:p>
                  </a:txBody>
                  <a:tcPr anchor="ctr"/>
                </a:tc>
                <a:tc>
                  <a:txBody>
                    <a:bodyPr/>
                    <a:lstStyle/>
                    <a:p>
                      <a:pPr algn="ctr"/>
                      <a:r>
                        <a:rPr lang="en-US" sz="2000" b="0" dirty="0">
                          <a:solidFill>
                            <a:schemeClr val="tx1"/>
                          </a:solidFill>
                        </a:rPr>
                        <a:t>$147</a:t>
                      </a:r>
                    </a:p>
                    <a:p>
                      <a:pPr algn="ctr"/>
                      <a:endParaRPr lang="en-US" sz="2000" b="0" dirty="0">
                        <a:solidFill>
                          <a:schemeClr val="tx1"/>
                        </a:solidFill>
                      </a:endParaRPr>
                    </a:p>
                  </a:txBody>
                  <a:tcPr anchor="ctr"/>
                </a:tc>
                <a:tc>
                  <a:txBody>
                    <a:bodyPr/>
                    <a:lstStyle/>
                    <a:p>
                      <a:pPr algn="ctr"/>
                      <a:r>
                        <a:rPr lang="en-US" sz="2000" b="0" dirty="0">
                          <a:solidFill>
                            <a:schemeClr val="tx1"/>
                          </a:solidFill>
                        </a:rPr>
                        <a:t>$189</a:t>
                      </a:r>
                    </a:p>
                  </a:txBody>
                  <a:tcPr anchor="ctr"/>
                </a:tc>
                <a:extLst>
                  <a:ext uri="{0D108BD9-81ED-4DB2-BD59-A6C34878D82A}">
                    <a16:rowId xmlns:a16="http://schemas.microsoft.com/office/drawing/2014/main" val="951783036"/>
                  </a:ext>
                </a:extLst>
              </a:tr>
              <a:tr h="648247">
                <a:tc>
                  <a:txBody>
                    <a:bodyPr/>
                    <a:lstStyle/>
                    <a:p>
                      <a:pPr algn="ctr"/>
                      <a:r>
                        <a:rPr lang="en-US" sz="2000" b="0" dirty="0">
                          <a:solidFill>
                            <a:schemeClr val="tx1"/>
                          </a:solidFill>
                        </a:rPr>
                        <a:t>75-100</a:t>
                      </a:r>
                    </a:p>
                  </a:txBody>
                  <a:tcPr anchor="ctr"/>
                </a:tc>
                <a:tc>
                  <a:txBody>
                    <a:bodyPr/>
                    <a:lstStyle/>
                    <a:p>
                      <a:pPr algn="ctr"/>
                      <a:r>
                        <a:rPr lang="en-US" sz="2000" b="0" dirty="0">
                          <a:solidFill>
                            <a:schemeClr val="tx1"/>
                          </a:solidFill>
                        </a:rPr>
                        <a:t>$189</a:t>
                      </a:r>
                    </a:p>
                    <a:p>
                      <a:pPr algn="ctr"/>
                      <a:endParaRPr lang="en-US" sz="2000" b="0" dirty="0">
                        <a:solidFill>
                          <a:schemeClr val="tx1"/>
                        </a:solidFill>
                      </a:endParaRPr>
                    </a:p>
                  </a:txBody>
                  <a:tcPr anchor="ctr"/>
                </a:tc>
                <a:tc>
                  <a:txBody>
                    <a:bodyPr/>
                    <a:lstStyle/>
                    <a:p>
                      <a:pPr algn="ctr"/>
                      <a:r>
                        <a:rPr lang="en-US" sz="2000" b="0" dirty="0">
                          <a:solidFill>
                            <a:schemeClr val="tx1"/>
                          </a:solidFill>
                        </a:rPr>
                        <a:t>$231</a:t>
                      </a:r>
                    </a:p>
                  </a:txBody>
                  <a:tcPr anchor="ctr"/>
                </a:tc>
                <a:extLst>
                  <a:ext uri="{0D108BD9-81ED-4DB2-BD59-A6C34878D82A}">
                    <a16:rowId xmlns:a16="http://schemas.microsoft.com/office/drawing/2014/main" val="3943735296"/>
                  </a:ext>
                </a:extLst>
              </a:tr>
              <a:tr h="648247">
                <a:tc>
                  <a:txBody>
                    <a:bodyPr/>
                    <a:lstStyle/>
                    <a:p>
                      <a:pPr algn="ctr"/>
                      <a:r>
                        <a:rPr lang="en-US" sz="2000" b="0" dirty="0">
                          <a:solidFill>
                            <a:schemeClr val="tx1"/>
                          </a:solidFill>
                        </a:rPr>
                        <a:t>101-125</a:t>
                      </a:r>
                    </a:p>
                  </a:txBody>
                  <a:tcPr anchor="ctr"/>
                </a:tc>
                <a:tc>
                  <a:txBody>
                    <a:bodyPr/>
                    <a:lstStyle/>
                    <a:p>
                      <a:pPr algn="ctr"/>
                      <a:r>
                        <a:rPr lang="en-US" sz="2000" b="0" dirty="0">
                          <a:solidFill>
                            <a:schemeClr val="tx1"/>
                          </a:solidFill>
                        </a:rPr>
                        <a:t>$231</a:t>
                      </a:r>
                    </a:p>
                    <a:p>
                      <a:pPr algn="ctr"/>
                      <a:endParaRPr lang="en-US" sz="2000" b="0" dirty="0">
                        <a:solidFill>
                          <a:schemeClr val="tx1"/>
                        </a:solidFill>
                      </a:endParaRPr>
                    </a:p>
                  </a:txBody>
                  <a:tcPr anchor="ctr"/>
                </a:tc>
                <a:tc>
                  <a:txBody>
                    <a:bodyPr/>
                    <a:lstStyle/>
                    <a:p>
                      <a:pPr algn="ctr"/>
                      <a:r>
                        <a:rPr lang="en-US" sz="2000" b="0" dirty="0">
                          <a:solidFill>
                            <a:schemeClr val="tx1"/>
                          </a:solidFill>
                        </a:rPr>
                        <a:t>$273</a:t>
                      </a:r>
                    </a:p>
                  </a:txBody>
                  <a:tcPr anchor="ctr"/>
                </a:tc>
                <a:extLst>
                  <a:ext uri="{0D108BD9-81ED-4DB2-BD59-A6C34878D82A}">
                    <a16:rowId xmlns:a16="http://schemas.microsoft.com/office/drawing/2014/main" val="3110227155"/>
                  </a:ext>
                </a:extLst>
              </a:tr>
              <a:tr h="648247">
                <a:tc>
                  <a:txBody>
                    <a:bodyPr/>
                    <a:lstStyle/>
                    <a:p>
                      <a:pPr algn="ctr"/>
                      <a:r>
                        <a:rPr lang="en-US" sz="2000" b="0" dirty="0">
                          <a:solidFill>
                            <a:schemeClr val="tx1"/>
                          </a:solidFill>
                        </a:rPr>
                        <a:t>126-150</a:t>
                      </a:r>
                    </a:p>
                  </a:txBody>
                  <a:tcPr anchor="ctr"/>
                </a:tc>
                <a:tc>
                  <a:txBody>
                    <a:bodyPr/>
                    <a:lstStyle/>
                    <a:p>
                      <a:pPr algn="ctr"/>
                      <a:r>
                        <a:rPr lang="en-US" sz="2000" b="0" dirty="0">
                          <a:solidFill>
                            <a:schemeClr val="tx1"/>
                          </a:solidFill>
                        </a:rPr>
                        <a:t>$273</a:t>
                      </a:r>
                    </a:p>
                    <a:p>
                      <a:pPr algn="ctr"/>
                      <a:endParaRPr lang="en-US" sz="2000" b="0" dirty="0">
                        <a:solidFill>
                          <a:schemeClr val="tx1"/>
                        </a:solidFill>
                      </a:endParaRPr>
                    </a:p>
                  </a:txBody>
                  <a:tcPr anchor="ctr"/>
                </a:tc>
                <a:tc>
                  <a:txBody>
                    <a:bodyPr/>
                    <a:lstStyle/>
                    <a:p>
                      <a:pPr algn="ctr"/>
                      <a:r>
                        <a:rPr lang="en-US" sz="2000" b="0" dirty="0">
                          <a:solidFill>
                            <a:schemeClr val="tx1"/>
                          </a:solidFill>
                        </a:rPr>
                        <a:t>$315</a:t>
                      </a:r>
                    </a:p>
                  </a:txBody>
                  <a:tcPr anchor="ctr"/>
                </a:tc>
                <a:extLst>
                  <a:ext uri="{0D108BD9-81ED-4DB2-BD59-A6C34878D82A}">
                    <a16:rowId xmlns:a16="http://schemas.microsoft.com/office/drawing/2014/main" val="837037995"/>
                  </a:ext>
                </a:extLst>
              </a:tr>
              <a:tr h="648247">
                <a:tc>
                  <a:txBody>
                    <a:bodyPr/>
                    <a:lstStyle/>
                    <a:p>
                      <a:pPr algn="ctr"/>
                      <a:r>
                        <a:rPr lang="en-US" sz="2000" b="0" dirty="0">
                          <a:solidFill>
                            <a:schemeClr val="tx1"/>
                          </a:solidFill>
                        </a:rPr>
                        <a:t>151 + </a:t>
                      </a:r>
                    </a:p>
                  </a:txBody>
                  <a:tcPr anchor="ctr"/>
                </a:tc>
                <a:tc>
                  <a:txBody>
                    <a:bodyPr/>
                    <a:lstStyle/>
                    <a:p>
                      <a:pPr algn="ctr"/>
                      <a:r>
                        <a:rPr lang="en-US" sz="2000" b="0" dirty="0">
                          <a:solidFill>
                            <a:schemeClr val="tx1"/>
                          </a:solidFill>
                        </a:rPr>
                        <a:t>$315</a:t>
                      </a:r>
                    </a:p>
                    <a:p>
                      <a:pPr algn="ctr"/>
                      <a:endParaRPr lang="en-US" sz="2000" b="0" dirty="0">
                        <a:solidFill>
                          <a:schemeClr val="tx1"/>
                        </a:solidFill>
                      </a:endParaRPr>
                    </a:p>
                  </a:txBody>
                  <a:tcPr anchor="ctr"/>
                </a:tc>
                <a:tc>
                  <a:txBody>
                    <a:bodyPr/>
                    <a:lstStyle/>
                    <a:p>
                      <a:pPr algn="ctr"/>
                      <a:r>
                        <a:rPr lang="en-US" sz="2000" b="0" dirty="0">
                          <a:solidFill>
                            <a:schemeClr val="tx1"/>
                          </a:solidFill>
                        </a:rPr>
                        <a:t>$357</a:t>
                      </a:r>
                    </a:p>
                  </a:txBody>
                  <a:tcPr anchor="ctr"/>
                </a:tc>
                <a:extLst>
                  <a:ext uri="{0D108BD9-81ED-4DB2-BD59-A6C34878D82A}">
                    <a16:rowId xmlns:a16="http://schemas.microsoft.com/office/drawing/2014/main" val="3292069946"/>
                  </a:ext>
                </a:extLst>
              </a:tr>
            </a:tbl>
          </a:graphicData>
        </a:graphic>
      </p:graphicFrame>
      <p:pic>
        <p:nvPicPr>
          <p:cNvPr id="5" name="Content Placeholder 19">
            <a:extLst>
              <a:ext uri="{FF2B5EF4-FFF2-40B4-BE49-F238E27FC236}">
                <a16:creationId xmlns:a16="http://schemas.microsoft.com/office/drawing/2014/main" id="{4044D2B5-20B9-E945-96E4-4CC7EF5057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7518243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C7482-1816-854F-99A2-8BB8291498BE}"/>
              </a:ext>
            </a:extLst>
          </p:cNvPr>
          <p:cNvSpPr>
            <a:spLocks noGrp="1"/>
          </p:cNvSpPr>
          <p:nvPr>
            <p:ph type="title"/>
          </p:nvPr>
        </p:nvSpPr>
        <p:spPr>
          <a:xfrm>
            <a:off x="1261872" y="365760"/>
            <a:ext cx="9692640" cy="1050664"/>
          </a:xfrm>
        </p:spPr>
        <p:txBody>
          <a:bodyPr>
            <a:normAutofit fontScale="90000"/>
          </a:bodyPr>
          <a:lstStyle/>
          <a:p>
            <a:r>
              <a:rPr lang="en-US" dirty="0"/>
              <a:t>Proposed Sewer Rate Matrix : FY 21-26</a:t>
            </a:r>
          </a:p>
        </p:txBody>
      </p:sp>
      <p:graphicFrame>
        <p:nvGraphicFramePr>
          <p:cNvPr id="4" name="Content Placeholder 3">
            <a:extLst>
              <a:ext uri="{FF2B5EF4-FFF2-40B4-BE49-F238E27FC236}">
                <a16:creationId xmlns:a16="http://schemas.microsoft.com/office/drawing/2014/main" id="{E62891C3-C203-AE4F-A4FF-882B4BA68586}"/>
              </a:ext>
            </a:extLst>
          </p:cNvPr>
          <p:cNvGraphicFramePr>
            <a:graphicFrameLocks noGrp="1"/>
          </p:cNvGraphicFramePr>
          <p:nvPr>
            <p:ph idx="1"/>
            <p:extLst>
              <p:ext uri="{D42A27DB-BD31-4B8C-83A1-F6EECF244321}">
                <p14:modId xmlns:p14="http://schemas.microsoft.com/office/powerpoint/2010/main" val="4053126805"/>
              </p:ext>
            </p:extLst>
          </p:nvPr>
        </p:nvGraphicFramePr>
        <p:xfrm>
          <a:off x="340659" y="1416424"/>
          <a:ext cx="10613855" cy="5199529"/>
        </p:xfrm>
        <a:graphic>
          <a:graphicData uri="http://schemas.openxmlformats.org/drawingml/2006/table">
            <a:tbl>
              <a:tblPr firstRow="1" bandRow="1">
                <a:tableStyleId>{5C22544A-7EE6-4342-B048-85BDC9FD1C3A}</a:tableStyleId>
              </a:tblPr>
              <a:tblGrid>
                <a:gridCol w="1516265">
                  <a:extLst>
                    <a:ext uri="{9D8B030D-6E8A-4147-A177-3AD203B41FA5}">
                      <a16:colId xmlns:a16="http://schemas.microsoft.com/office/drawing/2014/main" val="1011944254"/>
                    </a:ext>
                  </a:extLst>
                </a:gridCol>
                <a:gridCol w="1516265">
                  <a:extLst>
                    <a:ext uri="{9D8B030D-6E8A-4147-A177-3AD203B41FA5}">
                      <a16:colId xmlns:a16="http://schemas.microsoft.com/office/drawing/2014/main" val="2158902925"/>
                    </a:ext>
                  </a:extLst>
                </a:gridCol>
                <a:gridCol w="1516265">
                  <a:extLst>
                    <a:ext uri="{9D8B030D-6E8A-4147-A177-3AD203B41FA5}">
                      <a16:colId xmlns:a16="http://schemas.microsoft.com/office/drawing/2014/main" val="2871366962"/>
                    </a:ext>
                  </a:extLst>
                </a:gridCol>
                <a:gridCol w="1516265">
                  <a:extLst>
                    <a:ext uri="{9D8B030D-6E8A-4147-A177-3AD203B41FA5}">
                      <a16:colId xmlns:a16="http://schemas.microsoft.com/office/drawing/2014/main" val="4285501965"/>
                    </a:ext>
                  </a:extLst>
                </a:gridCol>
                <a:gridCol w="1516265">
                  <a:extLst>
                    <a:ext uri="{9D8B030D-6E8A-4147-A177-3AD203B41FA5}">
                      <a16:colId xmlns:a16="http://schemas.microsoft.com/office/drawing/2014/main" val="3856736240"/>
                    </a:ext>
                  </a:extLst>
                </a:gridCol>
                <a:gridCol w="1516265">
                  <a:extLst>
                    <a:ext uri="{9D8B030D-6E8A-4147-A177-3AD203B41FA5}">
                      <a16:colId xmlns:a16="http://schemas.microsoft.com/office/drawing/2014/main" val="2322424090"/>
                    </a:ext>
                  </a:extLst>
                </a:gridCol>
                <a:gridCol w="1516265">
                  <a:extLst>
                    <a:ext uri="{9D8B030D-6E8A-4147-A177-3AD203B41FA5}">
                      <a16:colId xmlns:a16="http://schemas.microsoft.com/office/drawing/2014/main" val="1731954145"/>
                    </a:ext>
                  </a:extLst>
                </a:gridCol>
              </a:tblGrid>
              <a:tr h="671367">
                <a:tc>
                  <a:txBody>
                    <a:bodyPr/>
                    <a:lstStyle/>
                    <a:p>
                      <a:endParaRPr lang="en-US" sz="1800" b="0" dirty="0"/>
                    </a:p>
                  </a:txBody>
                  <a:tcPr/>
                </a:tc>
                <a:tc>
                  <a:txBody>
                    <a:bodyPr/>
                    <a:lstStyle/>
                    <a:p>
                      <a:pPr algn="ctr"/>
                      <a:r>
                        <a:rPr lang="en-US" sz="1800" b="0" dirty="0"/>
                        <a:t>FY 21</a:t>
                      </a:r>
                    </a:p>
                  </a:txBody>
                  <a:tcPr anchor="ctr"/>
                </a:tc>
                <a:tc>
                  <a:txBody>
                    <a:bodyPr/>
                    <a:lstStyle/>
                    <a:p>
                      <a:pPr algn="ctr"/>
                      <a:r>
                        <a:rPr lang="en-US" sz="1800" b="0" dirty="0">
                          <a:solidFill>
                            <a:schemeClr val="bg1"/>
                          </a:solidFill>
                        </a:rPr>
                        <a:t>FY 22</a:t>
                      </a:r>
                    </a:p>
                  </a:txBody>
                  <a:tcPr anchor="ctr"/>
                </a:tc>
                <a:tc>
                  <a:txBody>
                    <a:bodyPr/>
                    <a:lstStyle/>
                    <a:p>
                      <a:pPr algn="ctr"/>
                      <a:r>
                        <a:rPr lang="en-US" sz="2200" b="1" dirty="0">
                          <a:solidFill>
                            <a:schemeClr val="bg1"/>
                          </a:solidFill>
                        </a:rPr>
                        <a:t>FY 23</a:t>
                      </a:r>
                    </a:p>
                  </a:txBody>
                  <a:tcPr anchor="ctr"/>
                </a:tc>
                <a:tc>
                  <a:txBody>
                    <a:bodyPr/>
                    <a:lstStyle/>
                    <a:p>
                      <a:pPr algn="ctr"/>
                      <a:r>
                        <a:rPr lang="en-US" sz="1800" b="0" dirty="0">
                          <a:solidFill>
                            <a:srgbClr val="C00000"/>
                          </a:solidFill>
                        </a:rPr>
                        <a:t>FY 24</a:t>
                      </a:r>
                    </a:p>
                  </a:txBody>
                  <a:tcPr anchor="ctr"/>
                </a:tc>
                <a:tc>
                  <a:txBody>
                    <a:bodyPr/>
                    <a:lstStyle/>
                    <a:p>
                      <a:pPr algn="ctr"/>
                      <a:r>
                        <a:rPr lang="en-US" sz="1800" b="0" dirty="0"/>
                        <a:t>FY 25</a:t>
                      </a:r>
                    </a:p>
                  </a:txBody>
                  <a:tcPr anchor="ctr"/>
                </a:tc>
                <a:tc>
                  <a:txBody>
                    <a:bodyPr/>
                    <a:lstStyle/>
                    <a:p>
                      <a:pPr algn="ctr"/>
                      <a:r>
                        <a:rPr lang="en-US" sz="1800" b="0" dirty="0"/>
                        <a:t>FY 26</a:t>
                      </a:r>
                    </a:p>
                  </a:txBody>
                  <a:tcPr anchor="ctr"/>
                </a:tc>
                <a:extLst>
                  <a:ext uri="{0D108BD9-81ED-4DB2-BD59-A6C34878D82A}">
                    <a16:rowId xmlns:a16="http://schemas.microsoft.com/office/drawing/2014/main" val="2475386160"/>
                  </a:ext>
                </a:extLst>
              </a:tr>
              <a:tr h="462057">
                <a:tc gridSpan="7">
                  <a:txBody>
                    <a:bodyPr/>
                    <a:lstStyle/>
                    <a:p>
                      <a:pPr algn="ctr"/>
                      <a:r>
                        <a:rPr lang="en-US" sz="1800" b="0" dirty="0"/>
                        <a:t>Sample Monthly Charges</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617256007"/>
                  </a:ext>
                </a:extLst>
              </a:tr>
              <a:tr h="1016526">
                <a:tc>
                  <a:txBody>
                    <a:bodyPr/>
                    <a:lstStyle/>
                    <a:p>
                      <a:pPr algn="ctr"/>
                      <a:r>
                        <a:rPr lang="en-US" sz="1800" b="0" dirty="0"/>
                        <a:t>Inside 5,000 gal</a:t>
                      </a:r>
                    </a:p>
                    <a:p>
                      <a:pPr algn="ctr"/>
                      <a:r>
                        <a:rPr lang="en-US" sz="1800" b="0" dirty="0"/>
                        <a:t>user</a:t>
                      </a:r>
                    </a:p>
                  </a:txBody>
                  <a:tcPr anchor="ctr"/>
                </a:tc>
                <a:tc>
                  <a:txBody>
                    <a:bodyPr/>
                    <a:lstStyle/>
                    <a:p>
                      <a:pPr algn="ctr"/>
                      <a:r>
                        <a:rPr lang="en-US" sz="1800" b="0" dirty="0"/>
                        <a:t>27.00</a:t>
                      </a:r>
                    </a:p>
                  </a:txBody>
                  <a:tcPr anchor="ctr"/>
                </a:tc>
                <a:tc>
                  <a:txBody>
                    <a:bodyPr/>
                    <a:lstStyle/>
                    <a:p>
                      <a:pPr algn="ctr"/>
                      <a:r>
                        <a:rPr lang="en-US" sz="1800" b="0" dirty="0">
                          <a:solidFill>
                            <a:schemeClr val="tx1"/>
                          </a:solidFill>
                        </a:rPr>
                        <a:t>28.70</a:t>
                      </a:r>
                    </a:p>
                  </a:txBody>
                  <a:tcPr anchor="ctr"/>
                </a:tc>
                <a:tc>
                  <a:txBody>
                    <a:bodyPr/>
                    <a:lstStyle/>
                    <a:p>
                      <a:pPr algn="ctr"/>
                      <a:r>
                        <a:rPr lang="en-US" sz="2200" b="1" dirty="0">
                          <a:solidFill>
                            <a:schemeClr val="tx1"/>
                          </a:solidFill>
                        </a:rPr>
                        <a:t>30.15</a:t>
                      </a:r>
                    </a:p>
                  </a:txBody>
                  <a:tcPr anchor="ctr"/>
                </a:tc>
                <a:tc>
                  <a:txBody>
                    <a:bodyPr/>
                    <a:lstStyle/>
                    <a:p>
                      <a:pPr algn="ctr"/>
                      <a:r>
                        <a:rPr lang="en-US" sz="1800" b="0" dirty="0">
                          <a:solidFill>
                            <a:srgbClr val="C00000"/>
                          </a:solidFill>
                        </a:rPr>
                        <a:t>31.75</a:t>
                      </a:r>
                    </a:p>
                  </a:txBody>
                  <a:tcPr anchor="ctr"/>
                </a:tc>
                <a:tc>
                  <a:txBody>
                    <a:bodyPr/>
                    <a:lstStyle/>
                    <a:p>
                      <a:pPr algn="ctr"/>
                      <a:r>
                        <a:rPr lang="en-US" sz="1800" b="0" dirty="0"/>
                        <a:t>33.40</a:t>
                      </a:r>
                    </a:p>
                  </a:txBody>
                  <a:tcPr anchor="ctr"/>
                </a:tc>
                <a:tc>
                  <a:txBody>
                    <a:bodyPr/>
                    <a:lstStyle/>
                    <a:p>
                      <a:pPr algn="ctr"/>
                      <a:r>
                        <a:rPr lang="en-US" sz="1800" b="0" dirty="0"/>
                        <a:t>34.50</a:t>
                      </a:r>
                    </a:p>
                  </a:txBody>
                  <a:tcPr anchor="ctr"/>
                </a:tc>
                <a:extLst>
                  <a:ext uri="{0D108BD9-81ED-4DB2-BD59-A6C34878D82A}">
                    <a16:rowId xmlns:a16="http://schemas.microsoft.com/office/drawing/2014/main" val="207261751"/>
                  </a:ext>
                </a:extLst>
              </a:tr>
              <a:tr h="924115">
                <a:tc>
                  <a:txBody>
                    <a:bodyPr/>
                    <a:lstStyle/>
                    <a:p>
                      <a:pPr algn="ctr"/>
                      <a:r>
                        <a:rPr lang="en-US" sz="1800" b="0" dirty="0"/>
                        <a:t>Inside 10,000 gal</a:t>
                      </a:r>
                    </a:p>
                    <a:p>
                      <a:pPr algn="ctr"/>
                      <a:r>
                        <a:rPr lang="en-US" sz="1800" b="0" dirty="0"/>
                        <a:t>user</a:t>
                      </a:r>
                    </a:p>
                  </a:txBody>
                  <a:tcPr anchor="ctr"/>
                </a:tc>
                <a:tc>
                  <a:txBody>
                    <a:bodyPr/>
                    <a:lstStyle/>
                    <a:p>
                      <a:pPr algn="ctr"/>
                      <a:r>
                        <a:rPr lang="en-US" sz="1800" b="0" dirty="0"/>
                        <a:t>54.50</a:t>
                      </a:r>
                    </a:p>
                  </a:txBody>
                  <a:tcPr anchor="ctr"/>
                </a:tc>
                <a:tc>
                  <a:txBody>
                    <a:bodyPr/>
                    <a:lstStyle/>
                    <a:p>
                      <a:pPr algn="ctr"/>
                      <a:r>
                        <a:rPr lang="en-US" sz="1800" b="0" dirty="0">
                          <a:solidFill>
                            <a:schemeClr val="tx1"/>
                          </a:solidFill>
                        </a:rPr>
                        <a:t>57.95</a:t>
                      </a:r>
                    </a:p>
                  </a:txBody>
                  <a:tcPr anchor="ctr"/>
                </a:tc>
                <a:tc>
                  <a:txBody>
                    <a:bodyPr/>
                    <a:lstStyle/>
                    <a:p>
                      <a:pPr algn="ctr"/>
                      <a:r>
                        <a:rPr lang="en-US" sz="2200" b="1" dirty="0">
                          <a:solidFill>
                            <a:schemeClr val="tx1"/>
                          </a:solidFill>
                        </a:rPr>
                        <a:t>60.90</a:t>
                      </a:r>
                    </a:p>
                  </a:txBody>
                  <a:tcPr anchor="ctr"/>
                </a:tc>
                <a:tc>
                  <a:txBody>
                    <a:bodyPr/>
                    <a:lstStyle/>
                    <a:p>
                      <a:pPr algn="ctr"/>
                      <a:r>
                        <a:rPr lang="en-US" sz="1800" b="0" dirty="0">
                          <a:solidFill>
                            <a:srgbClr val="C00000"/>
                          </a:solidFill>
                        </a:rPr>
                        <a:t>64.25</a:t>
                      </a:r>
                    </a:p>
                  </a:txBody>
                  <a:tcPr anchor="ctr"/>
                </a:tc>
                <a:tc>
                  <a:txBody>
                    <a:bodyPr/>
                    <a:lstStyle/>
                    <a:p>
                      <a:pPr algn="ctr"/>
                      <a:r>
                        <a:rPr lang="en-US" sz="1800" b="0" dirty="0"/>
                        <a:t>67.65</a:t>
                      </a:r>
                    </a:p>
                  </a:txBody>
                  <a:tcPr anchor="ctr"/>
                </a:tc>
                <a:tc>
                  <a:txBody>
                    <a:bodyPr/>
                    <a:lstStyle/>
                    <a:p>
                      <a:pPr algn="ctr"/>
                      <a:r>
                        <a:rPr lang="en-US" sz="1800" b="0" dirty="0"/>
                        <a:t>70.00</a:t>
                      </a:r>
                    </a:p>
                  </a:txBody>
                  <a:tcPr anchor="ctr"/>
                </a:tc>
                <a:extLst>
                  <a:ext uri="{0D108BD9-81ED-4DB2-BD59-A6C34878D82A}">
                    <a16:rowId xmlns:a16="http://schemas.microsoft.com/office/drawing/2014/main" val="2798141166"/>
                  </a:ext>
                </a:extLst>
              </a:tr>
              <a:tr h="924115">
                <a:tc>
                  <a:txBody>
                    <a:bodyPr/>
                    <a:lstStyle/>
                    <a:p>
                      <a:pPr algn="ctr"/>
                      <a:r>
                        <a:rPr lang="en-US" sz="1800" b="0" dirty="0"/>
                        <a:t>Outside </a:t>
                      </a:r>
                    </a:p>
                    <a:p>
                      <a:pPr algn="ctr"/>
                      <a:r>
                        <a:rPr lang="en-US" sz="1800" b="0" dirty="0"/>
                        <a:t>5,000 gal </a:t>
                      </a:r>
                    </a:p>
                    <a:p>
                      <a:pPr algn="ctr"/>
                      <a:r>
                        <a:rPr lang="en-US" sz="1800" b="0" dirty="0"/>
                        <a:t>user</a:t>
                      </a:r>
                    </a:p>
                  </a:txBody>
                  <a:tcPr anchor="ctr"/>
                </a:tc>
                <a:tc>
                  <a:txBody>
                    <a:bodyPr/>
                    <a:lstStyle/>
                    <a:p>
                      <a:pPr algn="ctr"/>
                      <a:r>
                        <a:rPr lang="en-US" sz="1800" b="0" dirty="0"/>
                        <a:t>51.00</a:t>
                      </a:r>
                    </a:p>
                  </a:txBody>
                  <a:tcPr anchor="ctr"/>
                </a:tc>
                <a:tc>
                  <a:txBody>
                    <a:bodyPr/>
                    <a:lstStyle/>
                    <a:p>
                      <a:pPr algn="ctr"/>
                      <a:r>
                        <a:rPr lang="en-US" sz="1800" b="0" dirty="0">
                          <a:solidFill>
                            <a:schemeClr val="tx1"/>
                          </a:solidFill>
                        </a:rPr>
                        <a:t>54.20</a:t>
                      </a:r>
                    </a:p>
                  </a:txBody>
                  <a:tcPr anchor="ctr"/>
                </a:tc>
                <a:tc>
                  <a:txBody>
                    <a:bodyPr/>
                    <a:lstStyle/>
                    <a:p>
                      <a:pPr algn="ctr"/>
                      <a:r>
                        <a:rPr lang="en-US" sz="2200" b="1" dirty="0">
                          <a:solidFill>
                            <a:schemeClr val="tx1"/>
                          </a:solidFill>
                        </a:rPr>
                        <a:t>56.95</a:t>
                      </a:r>
                    </a:p>
                  </a:txBody>
                  <a:tcPr anchor="ctr"/>
                </a:tc>
                <a:tc>
                  <a:txBody>
                    <a:bodyPr/>
                    <a:lstStyle/>
                    <a:p>
                      <a:pPr algn="ctr"/>
                      <a:r>
                        <a:rPr lang="en-US" sz="1800" b="0" dirty="0">
                          <a:solidFill>
                            <a:srgbClr val="C00000"/>
                          </a:solidFill>
                        </a:rPr>
                        <a:t>59.90</a:t>
                      </a:r>
                    </a:p>
                  </a:txBody>
                  <a:tcPr anchor="ctr"/>
                </a:tc>
                <a:tc>
                  <a:txBody>
                    <a:bodyPr/>
                    <a:lstStyle/>
                    <a:p>
                      <a:pPr algn="ctr"/>
                      <a:r>
                        <a:rPr lang="en-US" sz="1800" b="0" dirty="0"/>
                        <a:t>62.95</a:t>
                      </a:r>
                    </a:p>
                  </a:txBody>
                  <a:tcPr anchor="ctr"/>
                </a:tc>
                <a:tc>
                  <a:txBody>
                    <a:bodyPr/>
                    <a:lstStyle/>
                    <a:p>
                      <a:pPr algn="ctr"/>
                      <a:r>
                        <a:rPr lang="en-US" sz="1800" b="0" dirty="0"/>
                        <a:t>64.90</a:t>
                      </a:r>
                    </a:p>
                  </a:txBody>
                  <a:tcPr anchor="ctr"/>
                </a:tc>
                <a:extLst>
                  <a:ext uri="{0D108BD9-81ED-4DB2-BD59-A6C34878D82A}">
                    <a16:rowId xmlns:a16="http://schemas.microsoft.com/office/drawing/2014/main" val="3943735296"/>
                  </a:ext>
                </a:extLst>
              </a:tr>
              <a:tr h="1201349">
                <a:tc>
                  <a:txBody>
                    <a:bodyPr/>
                    <a:lstStyle/>
                    <a:p>
                      <a:pPr algn="ctr"/>
                      <a:r>
                        <a:rPr lang="en-US" sz="1800" b="0" dirty="0"/>
                        <a:t>Outside </a:t>
                      </a:r>
                    </a:p>
                    <a:p>
                      <a:pPr algn="ctr"/>
                      <a:r>
                        <a:rPr lang="en-US" sz="1800" b="0" dirty="0"/>
                        <a:t>10,000 gal </a:t>
                      </a:r>
                    </a:p>
                    <a:p>
                      <a:pPr algn="ctr"/>
                      <a:r>
                        <a:rPr lang="en-US" sz="1800" b="0" dirty="0"/>
                        <a:t>user</a:t>
                      </a:r>
                    </a:p>
                    <a:p>
                      <a:pPr algn="ctr"/>
                      <a:endParaRPr lang="en-US" sz="1800" b="0" dirty="0"/>
                    </a:p>
                  </a:txBody>
                  <a:tcPr anchor="ctr"/>
                </a:tc>
                <a:tc>
                  <a:txBody>
                    <a:bodyPr/>
                    <a:lstStyle/>
                    <a:p>
                      <a:pPr algn="ctr"/>
                      <a:r>
                        <a:rPr lang="en-US" sz="1800" b="0" dirty="0"/>
                        <a:t>96.00</a:t>
                      </a:r>
                    </a:p>
                  </a:txBody>
                  <a:tcPr anchor="ctr"/>
                </a:tc>
                <a:tc>
                  <a:txBody>
                    <a:bodyPr/>
                    <a:lstStyle/>
                    <a:p>
                      <a:pPr algn="ctr"/>
                      <a:r>
                        <a:rPr lang="en-US" sz="1800" b="0" dirty="0">
                          <a:solidFill>
                            <a:schemeClr val="tx1"/>
                          </a:solidFill>
                        </a:rPr>
                        <a:t>102.20</a:t>
                      </a:r>
                    </a:p>
                  </a:txBody>
                  <a:tcPr anchor="ctr"/>
                </a:tc>
                <a:tc>
                  <a:txBody>
                    <a:bodyPr/>
                    <a:lstStyle/>
                    <a:p>
                      <a:pPr algn="ctr"/>
                      <a:r>
                        <a:rPr lang="en-US" sz="2200" b="1" dirty="0">
                          <a:solidFill>
                            <a:schemeClr val="tx1"/>
                          </a:solidFill>
                        </a:rPr>
                        <a:t>107.45</a:t>
                      </a:r>
                    </a:p>
                  </a:txBody>
                  <a:tcPr anchor="ctr"/>
                </a:tc>
                <a:tc>
                  <a:txBody>
                    <a:bodyPr/>
                    <a:lstStyle/>
                    <a:p>
                      <a:pPr algn="ctr"/>
                      <a:r>
                        <a:rPr lang="en-US" sz="1800" b="0" dirty="0">
                          <a:solidFill>
                            <a:srgbClr val="C00000"/>
                          </a:solidFill>
                        </a:rPr>
                        <a:t>113.15</a:t>
                      </a:r>
                    </a:p>
                  </a:txBody>
                  <a:tcPr anchor="ctr"/>
                </a:tc>
                <a:tc>
                  <a:txBody>
                    <a:bodyPr/>
                    <a:lstStyle/>
                    <a:p>
                      <a:pPr algn="ctr"/>
                      <a:r>
                        <a:rPr lang="en-US" sz="1800" b="0" dirty="0"/>
                        <a:t>118.95</a:t>
                      </a:r>
                    </a:p>
                  </a:txBody>
                  <a:tcPr anchor="ctr"/>
                </a:tc>
                <a:tc>
                  <a:txBody>
                    <a:bodyPr/>
                    <a:lstStyle/>
                    <a:p>
                      <a:pPr algn="ctr"/>
                      <a:r>
                        <a:rPr lang="en-US" sz="1800" b="0" dirty="0"/>
                        <a:t>122.65</a:t>
                      </a:r>
                    </a:p>
                  </a:txBody>
                  <a:tcPr anchor="ctr"/>
                </a:tc>
                <a:extLst>
                  <a:ext uri="{0D108BD9-81ED-4DB2-BD59-A6C34878D82A}">
                    <a16:rowId xmlns:a16="http://schemas.microsoft.com/office/drawing/2014/main" val="3110227155"/>
                  </a:ext>
                </a:extLst>
              </a:tr>
            </a:tbl>
          </a:graphicData>
        </a:graphic>
      </p:graphicFrame>
      <p:pic>
        <p:nvPicPr>
          <p:cNvPr id="5" name="Content Placeholder 19">
            <a:extLst>
              <a:ext uri="{FF2B5EF4-FFF2-40B4-BE49-F238E27FC236}">
                <a16:creationId xmlns:a16="http://schemas.microsoft.com/office/drawing/2014/main" id="{63CA11A5-9767-4E44-8F60-72DD083DB3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3168588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Leachate Agreement</a:t>
            </a:r>
          </a:p>
        </p:txBody>
      </p:sp>
      <p:sp>
        <p:nvSpPr>
          <p:cNvPr id="3" name="Content Placeholder 2"/>
          <p:cNvSpPr>
            <a:spLocks noGrp="1"/>
          </p:cNvSpPr>
          <p:nvPr>
            <p:ph idx="1"/>
          </p:nvPr>
        </p:nvSpPr>
        <p:spPr/>
        <p:txBody>
          <a:bodyPr>
            <a:normAutofit/>
          </a:bodyPr>
          <a:lstStyle/>
          <a:p>
            <a:r>
              <a:rPr lang="en-US" sz="2000" dirty="0"/>
              <a:t>March 2019 Town of Maggie Valley and Republic Services of North Carolina entered into a leachate agreement</a:t>
            </a:r>
          </a:p>
          <a:p>
            <a:r>
              <a:rPr lang="en-US" sz="2000" dirty="0"/>
              <a:t>The proposed budget estimates the Town will receive 333 loads this year which will generate $50,000 in revenue. </a:t>
            </a:r>
          </a:p>
          <a:p>
            <a:r>
              <a:rPr lang="en-US" sz="2000" dirty="0"/>
              <a:t>Revenue is unpredictable; varies based upon weather conditions and landfilled material</a:t>
            </a:r>
          </a:p>
          <a:p>
            <a:pPr lvl="1"/>
            <a:r>
              <a:rPr lang="en-US" sz="2000" dirty="0"/>
              <a:t>FY 22-23 has generated $53,100(354 Loads) as of 4/30/2023</a:t>
            </a:r>
          </a:p>
          <a:p>
            <a:pPr lvl="1"/>
            <a:r>
              <a:rPr lang="en-US" sz="2000" dirty="0"/>
              <a:t>FY 21-22 has generated $51,100 (365 Loads) </a:t>
            </a:r>
          </a:p>
          <a:p>
            <a:pPr lvl="1"/>
            <a:r>
              <a:rPr lang="en-US" sz="2000" dirty="0"/>
              <a:t>FY 20-21 has generated $49,280 (352 Loads) </a:t>
            </a:r>
          </a:p>
          <a:p>
            <a:pPr lvl="1"/>
            <a:r>
              <a:rPr lang="en-US" sz="2000" dirty="0"/>
              <a:t>FY 19-20 has generated $90,609 (647 Loads)</a:t>
            </a:r>
          </a:p>
        </p:txBody>
      </p:sp>
      <p:pic>
        <p:nvPicPr>
          <p:cNvPr id="4" name="Content Placeholder 19">
            <a:extLst>
              <a:ext uri="{FF2B5EF4-FFF2-40B4-BE49-F238E27FC236}">
                <a16:creationId xmlns:a16="http://schemas.microsoft.com/office/drawing/2014/main" id="{BBF75022-549E-8E4B-B163-13975ADA80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3550564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6127-FD14-3948-904C-D08C85B641A2}"/>
              </a:ext>
            </a:extLst>
          </p:cNvPr>
          <p:cNvSpPr>
            <a:spLocks noGrp="1"/>
          </p:cNvSpPr>
          <p:nvPr>
            <p:ph type="title"/>
          </p:nvPr>
        </p:nvSpPr>
        <p:spPr/>
        <p:txBody>
          <a:bodyPr/>
          <a:lstStyle/>
          <a:p>
            <a:r>
              <a:rPr lang="en-US" dirty="0"/>
              <a:t>Sewer Fund: Expenditures </a:t>
            </a:r>
          </a:p>
        </p:txBody>
      </p:sp>
      <p:sp>
        <p:nvSpPr>
          <p:cNvPr id="3" name="Content Placeholder 2">
            <a:extLst>
              <a:ext uri="{FF2B5EF4-FFF2-40B4-BE49-F238E27FC236}">
                <a16:creationId xmlns:a16="http://schemas.microsoft.com/office/drawing/2014/main" id="{31196811-5AE8-1342-B7E3-2260AD9D7726}"/>
              </a:ext>
            </a:extLst>
          </p:cNvPr>
          <p:cNvSpPr>
            <a:spLocks noGrp="1"/>
          </p:cNvSpPr>
          <p:nvPr>
            <p:ph idx="1"/>
          </p:nvPr>
        </p:nvSpPr>
        <p:spPr/>
        <p:txBody>
          <a:bodyPr>
            <a:normAutofit/>
          </a:bodyPr>
          <a:lstStyle/>
          <a:p>
            <a:r>
              <a:rPr lang="en-US" sz="3200" u="sng" dirty="0"/>
              <a:t>NCEM Grant: $359,345</a:t>
            </a:r>
          </a:p>
          <a:p>
            <a:r>
              <a:rPr lang="en-US" sz="3200" u="sng" dirty="0"/>
              <a:t>Levee Repair</a:t>
            </a:r>
          </a:p>
        </p:txBody>
      </p:sp>
      <p:pic>
        <p:nvPicPr>
          <p:cNvPr id="4" name="Content Placeholder 19">
            <a:extLst>
              <a:ext uri="{FF2B5EF4-FFF2-40B4-BE49-F238E27FC236}">
                <a16:creationId xmlns:a16="http://schemas.microsoft.com/office/drawing/2014/main" id="{02F98A9C-E08E-C044-B753-C8CA14644F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9496617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Sewer Fund</a:t>
            </a:r>
          </a:p>
        </p:txBody>
      </p:sp>
      <p:sp>
        <p:nvSpPr>
          <p:cNvPr id="3" name="Content Placeholder 2"/>
          <p:cNvSpPr>
            <a:spLocks noGrp="1"/>
          </p:cNvSpPr>
          <p:nvPr>
            <p:ph idx="1"/>
          </p:nvPr>
        </p:nvSpPr>
        <p:spPr/>
        <p:txBody>
          <a:bodyPr>
            <a:normAutofit/>
          </a:bodyPr>
          <a:lstStyle/>
          <a:p>
            <a:r>
              <a:rPr lang="en-US" sz="3800" dirty="0"/>
              <a:t>Debt Service</a:t>
            </a:r>
          </a:p>
          <a:p>
            <a:pPr lvl="1"/>
            <a:r>
              <a:rPr lang="en-US" sz="3200" dirty="0"/>
              <a:t>Wastewater Treatment Plant total annual loan payment is $180,072</a:t>
            </a:r>
          </a:p>
          <a:p>
            <a:pPr lvl="1"/>
            <a:endParaRPr lang="en-US" sz="3200" dirty="0"/>
          </a:p>
          <a:p>
            <a:pPr lvl="1"/>
            <a:r>
              <a:rPr lang="en-US" sz="3200" dirty="0"/>
              <a:t>The Town owes $814,801.50 on its WWTP</a:t>
            </a:r>
          </a:p>
          <a:p>
            <a:pPr lvl="1"/>
            <a:endParaRPr lang="en-US" sz="3200" dirty="0"/>
          </a:p>
          <a:p>
            <a:pPr lvl="1"/>
            <a:r>
              <a:rPr lang="en-US" sz="3200" dirty="0"/>
              <a:t>The Town will will issue its final payment on the WWTP in 2028.</a:t>
            </a:r>
          </a:p>
          <a:p>
            <a:pPr lvl="1"/>
            <a:endParaRPr lang="en-US" sz="3200" dirty="0"/>
          </a:p>
          <a:p>
            <a:pPr lvl="1"/>
            <a:endParaRPr lang="en-US" sz="2000" dirty="0"/>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7292010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n-US" sz="6000" dirty="0"/>
              <a:t>Questions – Comments </a:t>
            </a:r>
          </a:p>
        </p:txBody>
      </p:sp>
      <p:sp>
        <p:nvSpPr>
          <p:cNvPr id="10" name="Content Placeholder 9"/>
          <p:cNvSpPr>
            <a:spLocks noGrp="1"/>
          </p:cNvSpPr>
          <p:nvPr>
            <p:ph sz="half" idx="1"/>
          </p:nvPr>
        </p:nvSpPr>
        <p:spPr/>
        <p:txBody>
          <a:bodyPr>
            <a:normAutofit/>
          </a:bodyPr>
          <a:lstStyle/>
          <a:p>
            <a:r>
              <a:rPr lang="en-US" sz="4800" dirty="0"/>
              <a:t>Board of Aldermen</a:t>
            </a:r>
          </a:p>
          <a:p>
            <a:r>
              <a:rPr lang="en-US" sz="4800" dirty="0"/>
              <a:t>Department Heads</a:t>
            </a:r>
          </a:p>
          <a:p>
            <a:r>
              <a:rPr lang="en-US" sz="4800" dirty="0"/>
              <a:t>Media / Public </a:t>
            </a:r>
          </a:p>
        </p:txBody>
      </p:sp>
      <p:pic>
        <p:nvPicPr>
          <p:cNvPr id="2" name="Content Placeholder 1"/>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770530" y="1828800"/>
            <a:ext cx="3192777" cy="4351338"/>
          </a:xfrm>
        </p:spPr>
      </p:pic>
      <p:pic>
        <p:nvPicPr>
          <p:cNvPr id="6" name="Content Placeholder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5373235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FY 23-24 Budget Calendar</a:t>
            </a:r>
          </a:p>
        </p:txBody>
      </p:sp>
      <p:sp>
        <p:nvSpPr>
          <p:cNvPr id="6" name="Content Placeholder 5"/>
          <p:cNvSpPr>
            <a:spLocks noGrp="1"/>
          </p:cNvSpPr>
          <p:nvPr>
            <p:ph idx="1"/>
          </p:nvPr>
        </p:nvSpPr>
        <p:spPr/>
        <p:txBody>
          <a:bodyPr/>
          <a:lstStyle/>
          <a:p>
            <a:r>
              <a:rPr lang="en-US" sz="3600" dirty="0"/>
              <a:t>May 23: Presentation</a:t>
            </a:r>
          </a:p>
          <a:p>
            <a:r>
              <a:rPr lang="en-US" sz="3600" dirty="0"/>
              <a:t>June 6: Work Session I (If needed)</a:t>
            </a:r>
          </a:p>
          <a:p>
            <a:r>
              <a:rPr lang="en-US" sz="3600" dirty="0">
                <a:solidFill>
                  <a:srgbClr val="FF0000"/>
                </a:solidFill>
              </a:rPr>
              <a:t>June 20- 6:30PM: Public Hearing on Budget</a:t>
            </a:r>
          </a:p>
          <a:p>
            <a:r>
              <a:rPr lang="en-US" sz="3600" dirty="0"/>
              <a:t>TBD: Work Session II </a:t>
            </a:r>
          </a:p>
          <a:p>
            <a:r>
              <a:rPr lang="en-US" sz="3600" dirty="0">
                <a:solidFill>
                  <a:srgbClr val="FF0000"/>
                </a:solidFill>
              </a:rPr>
              <a:t>June 30: Budget Adoption Deadline</a:t>
            </a:r>
          </a:p>
          <a:p>
            <a:endParaRPr lang="en-US" dirty="0"/>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4100503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Thank you </a:t>
            </a:r>
          </a:p>
        </p:txBody>
      </p:sp>
      <p:sp>
        <p:nvSpPr>
          <p:cNvPr id="7" name="Subtitle 6"/>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45237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114299"/>
            <a:ext cx="9692640" cy="762001"/>
          </a:xfrm>
        </p:spPr>
        <p:txBody>
          <a:bodyPr>
            <a:normAutofit/>
          </a:bodyPr>
          <a:lstStyle/>
          <a:p>
            <a:r>
              <a:rPr lang="en-US" sz="3600" dirty="0"/>
              <a:t>Fund Balance Snap Shot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32913778"/>
              </p:ext>
            </p:extLst>
          </p:nvPr>
        </p:nvGraphicFramePr>
        <p:xfrm>
          <a:off x="1237488" y="558801"/>
          <a:ext cx="8619108" cy="5760720"/>
        </p:xfrm>
        <a:graphic>
          <a:graphicData uri="http://schemas.openxmlformats.org/drawingml/2006/table">
            <a:tbl>
              <a:tblPr firstRow="1" bandRow="1">
                <a:tableStyleId>{5C22544A-7EE6-4342-B048-85BDC9FD1C3A}</a:tableStyleId>
              </a:tblPr>
              <a:tblGrid>
                <a:gridCol w="2154777">
                  <a:extLst>
                    <a:ext uri="{9D8B030D-6E8A-4147-A177-3AD203B41FA5}">
                      <a16:colId xmlns:a16="http://schemas.microsoft.com/office/drawing/2014/main" val="20000"/>
                    </a:ext>
                  </a:extLst>
                </a:gridCol>
                <a:gridCol w="2154777">
                  <a:extLst>
                    <a:ext uri="{9D8B030D-6E8A-4147-A177-3AD203B41FA5}">
                      <a16:colId xmlns:a16="http://schemas.microsoft.com/office/drawing/2014/main" val="20001"/>
                    </a:ext>
                  </a:extLst>
                </a:gridCol>
                <a:gridCol w="2154777">
                  <a:extLst>
                    <a:ext uri="{9D8B030D-6E8A-4147-A177-3AD203B41FA5}">
                      <a16:colId xmlns:a16="http://schemas.microsoft.com/office/drawing/2014/main" val="20002"/>
                    </a:ext>
                  </a:extLst>
                </a:gridCol>
                <a:gridCol w="2154777">
                  <a:extLst>
                    <a:ext uri="{9D8B030D-6E8A-4147-A177-3AD203B41FA5}">
                      <a16:colId xmlns:a16="http://schemas.microsoft.com/office/drawing/2014/main" val="20003"/>
                    </a:ext>
                  </a:extLst>
                </a:gridCol>
              </a:tblGrid>
              <a:tr h="548938">
                <a:tc>
                  <a:txBody>
                    <a:bodyPr/>
                    <a:lstStyle/>
                    <a:p>
                      <a:pPr algn="ctr"/>
                      <a:r>
                        <a:rPr lang="en-US" dirty="0"/>
                        <a:t>FY Ending</a:t>
                      </a:r>
                    </a:p>
                  </a:txBody>
                  <a:tcPr/>
                </a:tc>
                <a:tc>
                  <a:txBody>
                    <a:bodyPr/>
                    <a:lstStyle/>
                    <a:p>
                      <a:pPr algn="ctr"/>
                      <a:r>
                        <a:rPr lang="en-US" dirty="0"/>
                        <a:t>Total</a:t>
                      </a:r>
                    </a:p>
                  </a:txBody>
                  <a:tcPr/>
                </a:tc>
                <a:tc>
                  <a:txBody>
                    <a:bodyPr/>
                    <a:lstStyle/>
                    <a:p>
                      <a:pPr algn="ctr"/>
                      <a:r>
                        <a:rPr lang="en-US" dirty="0"/>
                        <a:t>Undesignated</a:t>
                      </a:r>
                    </a:p>
                  </a:txBody>
                  <a:tcPr/>
                </a:tc>
                <a:tc>
                  <a:txBody>
                    <a:bodyPr/>
                    <a:lstStyle/>
                    <a:p>
                      <a:pPr algn="ctr"/>
                      <a:r>
                        <a:rPr lang="en-US" dirty="0"/>
                        <a:t>% to Expenditure</a:t>
                      </a:r>
                    </a:p>
                  </a:txBody>
                  <a:tcPr/>
                </a:tc>
                <a:extLst>
                  <a:ext uri="{0D108BD9-81ED-4DB2-BD59-A6C34878D82A}">
                    <a16:rowId xmlns:a16="http://schemas.microsoft.com/office/drawing/2014/main" val="10000"/>
                  </a:ext>
                </a:extLst>
              </a:tr>
              <a:tr h="364812">
                <a:tc>
                  <a:txBody>
                    <a:bodyPr/>
                    <a:lstStyle/>
                    <a:p>
                      <a:pPr algn="ctr"/>
                      <a:r>
                        <a:rPr lang="en-US" dirty="0"/>
                        <a:t>2009</a:t>
                      </a:r>
                    </a:p>
                  </a:txBody>
                  <a:tcPr anchor="ctr"/>
                </a:tc>
                <a:tc>
                  <a:txBody>
                    <a:bodyPr/>
                    <a:lstStyle/>
                    <a:p>
                      <a:pPr algn="ctr"/>
                      <a:r>
                        <a:rPr lang="en-US" dirty="0"/>
                        <a:t>$1,451,541</a:t>
                      </a:r>
                    </a:p>
                  </a:txBody>
                  <a:tcPr anchor="ctr"/>
                </a:tc>
                <a:tc>
                  <a:txBody>
                    <a:bodyPr/>
                    <a:lstStyle/>
                    <a:p>
                      <a:pPr algn="ctr"/>
                      <a:r>
                        <a:rPr lang="en-US" dirty="0"/>
                        <a:t>$1,277,847</a:t>
                      </a:r>
                    </a:p>
                  </a:txBody>
                  <a:tcPr anchor="ctr"/>
                </a:tc>
                <a:tc>
                  <a:txBody>
                    <a:bodyPr/>
                    <a:lstStyle/>
                    <a:p>
                      <a:pPr algn="ctr"/>
                      <a:r>
                        <a:rPr lang="en-US" dirty="0"/>
                        <a:t>72.17</a:t>
                      </a:r>
                    </a:p>
                  </a:txBody>
                  <a:tcPr anchor="ctr"/>
                </a:tc>
                <a:extLst>
                  <a:ext uri="{0D108BD9-81ED-4DB2-BD59-A6C34878D82A}">
                    <a16:rowId xmlns:a16="http://schemas.microsoft.com/office/drawing/2014/main" val="10002"/>
                  </a:ext>
                </a:extLst>
              </a:tr>
              <a:tr h="364812">
                <a:tc>
                  <a:txBody>
                    <a:bodyPr/>
                    <a:lstStyle/>
                    <a:p>
                      <a:pPr algn="ctr"/>
                      <a:r>
                        <a:rPr lang="en-US" dirty="0"/>
                        <a:t>2010</a:t>
                      </a:r>
                    </a:p>
                  </a:txBody>
                  <a:tcPr anchor="ctr"/>
                </a:tc>
                <a:tc>
                  <a:txBody>
                    <a:bodyPr/>
                    <a:lstStyle/>
                    <a:p>
                      <a:pPr algn="ctr"/>
                      <a:r>
                        <a:rPr lang="en-US" dirty="0"/>
                        <a:t>$1,678,207</a:t>
                      </a:r>
                    </a:p>
                  </a:txBody>
                  <a:tcPr anchor="ctr"/>
                </a:tc>
                <a:tc>
                  <a:txBody>
                    <a:bodyPr/>
                    <a:lstStyle/>
                    <a:p>
                      <a:pPr algn="ctr"/>
                      <a:r>
                        <a:rPr lang="en-US" dirty="0"/>
                        <a:t>$1,604,867</a:t>
                      </a:r>
                    </a:p>
                  </a:txBody>
                  <a:tcPr anchor="ctr"/>
                </a:tc>
                <a:tc>
                  <a:txBody>
                    <a:bodyPr/>
                    <a:lstStyle/>
                    <a:p>
                      <a:pPr algn="ctr"/>
                      <a:r>
                        <a:rPr lang="en-US" dirty="0"/>
                        <a:t>67.24</a:t>
                      </a:r>
                    </a:p>
                  </a:txBody>
                  <a:tcPr anchor="ctr"/>
                </a:tc>
                <a:extLst>
                  <a:ext uri="{0D108BD9-81ED-4DB2-BD59-A6C34878D82A}">
                    <a16:rowId xmlns:a16="http://schemas.microsoft.com/office/drawing/2014/main" val="2926236582"/>
                  </a:ext>
                </a:extLst>
              </a:tr>
              <a:tr h="364812">
                <a:tc>
                  <a:txBody>
                    <a:bodyPr/>
                    <a:lstStyle/>
                    <a:p>
                      <a:pPr algn="ctr"/>
                      <a:r>
                        <a:rPr lang="en-US" dirty="0"/>
                        <a:t>2011</a:t>
                      </a:r>
                    </a:p>
                  </a:txBody>
                  <a:tcPr anchor="ctr"/>
                </a:tc>
                <a:tc>
                  <a:txBody>
                    <a:bodyPr/>
                    <a:lstStyle/>
                    <a:p>
                      <a:pPr algn="ctr"/>
                      <a:r>
                        <a:rPr lang="en-US" dirty="0"/>
                        <a:t>$1,906,268</a:t>
                      </a:r>
                    </a:p>
                  </a:txBody>
                  <a:tcPr anchor="ctr"/>
                </a:tc>
                <a:tc>
                  <a:txBody>
                    <a:bodyPr/>
                    <a:lstStyle/>
                    <a:p>
                      <a:pPr algn="ctr"/>
                      <a:r>
                        <a:rPr lang="en-US" dirty="0"/>
                        <a:t>$1,726,406</a:t>
                      </a:r>
                    </a:p>
                  </a:txBody>
                  <a:tcPr anchor="ctr"/>
                </a:tc>
                <a:tc>
                  <a:txBody>
                    <a:bodyPr/>
                    <a:lstStyle/>
                    <a:p>
                      <a:pPr algn="ctr"/>
                      <a:r>
                        <a:rPr lang="en-US" dirty="0"/>
                        <a:t>82.49</a:t>
                      </a:r>
                    </a:p>
                  </a:txBody>
                  <a:tcPr anchor="ctr"/>
                </a:tc>
                <a:extLst>
                  <a:ext uri="{0D108BD9-81ED-4DB2-BD59-A6C34878D82A}">
                    <a16:rowId xmlns:a16="http://schemas.microsoft.com/office/drawing/2014/main" val="991892131"/>
                  </a:ext>
                </a:extLst>
              </a:tr>
              <a:tr h="364812">
                <a:tc>
                  <a:txBody>
                    <a:bodyPr/>
                    <a:lstStyle/>
                    <a:p>
                      <a:pPr algn="ctr"/>
                      <a:r>
                        <a:rPr lang="en-US" dirty="0"/>
                        <a:t>2012</a:t>
                      </a:r>
                    </a:p>
                  </a:txBody>
                  <a:tcPr anchor="ctr"/>
                </a:tc>
                <a:tc>
                  <a:txBody>
                    <a:bodyPr/>
                    <a:lstStyle/>
                    <a:p>
                      <a:pPr algn="ctr"/>
                      <a:r>
                        <a:rPr lang="en-US" dirty="0"/>
                        <a:t>$1,916,848</a:t>
                      </a:r>
                    </a:p>
                  </a:txBody>
                  <a:tcPr anchor="ctr"/>
                </a:tc>
                <a:tc>
                  <a:txBody>
                    <a:bodyPr/>
                    <a:lstStyle/>
                    <a:p>
                      <a:pPr algn="ctr"/>
                      <a:r>
                        <a:rPr lang="en-US" dirty="0"/>
                        <a:t>$1,728,287</a:t>
                      </a:r>
                    </a:p>
                  </a:txBody>
                  <a:tcPr anchor="ctr"/>
                </a:tc>
                <a:tc>
                  <a:txBody>
                    <a:bodyPr/>
                    <a:lstStyle/>
                    <a:p>
                      <a:pPr algn="ctr"/>
                      <a:r>
                        <a:rPr lang="en-US" dirty="0"/>
                        <a:t>77.44</a:t>
                      </a:r>
                    </a:p>
                  </a:txBody>
                  <a:tcPr anchor="ctr"/>
                </a:tc>
                <a:extLst>
                  <a:ext uri="{0D108BD9-81ED-4DB2-BD59-A6C34878D82A}">
                    <a16:rowId xmlns:a16="http://schemas.microsoft.com/office/drawing/2014/main" val="3275422697"/>
                  </a:ext>
                </a:extLst>
              </a:tr>
              <a:tr h="364812">
                <a:tc>
                  <a:txBody>
                    <a:bodyPr/>
                    <a:lstStyle/>
                    <a:p>
                      <a:pPr algn="ctr"/>
                      <a:r>
                        <a:rPr lang="en-US" dirty="0"/>
                        <a:t>2013</a:t>
                      </a:r>
                    </a:p>
                  </a:txBody>
                  <a:tcPr anchor="ctr"/>
                </a:tc>
                <a:tc>
                  <a:txBody>
                    <a:bodyPr/>
                    <a:lstStyle/>
                    <a:p>
                      <a:pPr algn="ctr"/>
                      <a:r>
                        <a:rPr lang="en-US" dirty="0"/>
                        <a:t>$1,998,384</a:t>
                      </a:r>
                    </a:p>
                  </a:txBody>
                  <a:tcPr anchor="ctr"/>
                </a:tc>
                <a:tc>
                  <a:txBody>
                    <a:bodyPr/>
                    <a:lstStyle/>
                    <a:p>
                      <a:pPr algn="ctr"/>
                      <a:r>
                        <a:rPr lang="en-US" dirty="0"/>
                        <a:t>$1,802,205</a:t>
                      </a:r>
                    </a:p>
                  </a:txBody>
                  <a:tcPr anchor="ctr"/>
                </a:tc>
                <a:tc>
                  <a:txBody>
                    <a:bodyPr/>
                    <a:lstStyle/>
                    <a:p>
                      <a:pPr algn="ctr"/>
                      <a:r>
                        <a:rPr lang="en-US" dirty="0"/>
                        <a:t>83.16</a:t>
                      </a:r>
                    </a:p>
                  </a:txBody>
                  <a:tcPr anchor="ctr"/>
                </a:tc>
                <a:extLst>
                  <a:ext uri="{0D108BD9-81ED-4DB2-BD59-A6C34878D82A}">
                    <a16:rowId xmlns:a16="http://schemas.microsoft.com/office/drawing/2014/main" val="2861571729"/>
                  </a:ext>
                </a:extLst>
              </a:tr>
              <a:tr h="364812">
                <a:tc>
                  <a:txBody>
                    <a:bodyPr/>
                    <a:lstStyle/>
                    <a:p>
                      <a:pPr algn="ctr"/>
                      <a:r>
                        <a:rPr lang="en-US" dirty="0"/>
                        <a:t>2014</a:t>
                      </a:r>
                    </a:p>
                  </a:txBody>
                  <a:tcPr anchor="ctr"/>
                </a:tc>
                <a:tc>
                  <a:txBody>
                    <a:bodyPr/>
                    <a:lstStyle/>
                    <a:p>
                      <a:pPr algn="ctr"/>
                      <a:r>
                        <a:rPr lang="en-US" dirty="0"/>
                        <a:t>$2,121,853</a:t>
                      </a:r>
                    </a:p>
                  </a:txBody>
                  <a:tcPr anchor="ctr"/>
                </a:tc>
                <a:tc>
                  <a:txBody>
                    <a:bodyPr/>
                    <a:lstStyle/>
                    <a:p>
                      <a:pPr algn="ctr"/>
                      <a:r>
                        <a:rPr lang="en-US" dirty="0"/>
                        <a:t>$1,916,914</a:t>
                      </a:r>
                    </a:p>
                  </a:txBody>
                  <a:tcPr anchor="ctr"/>
                </a:tc>
                <a:tc>
                  <a:txBody>
                    <a:bodyPr/>
                    <a:lstStyle/>
                    <a:p>
                      <a:pPr algn="ctr"/>
                      <a:r>
                        <a:rPr lang="en-US" dirty="0"/>
                        <a:t>100.72</a:t>
                      </a:r>
                    </a:p>
                  </a:txBody>
                  <a:tcPr anchor="ctr"/>
                </a:tc>
                <a:extLst>
                  <a:ext uri="{0D108BD9-81ED-4DB2-BD59-A6C34878D82A}">
                    <a16:rowId xmlns:a16="http://schemas.microsoft.com/office/drawing/2014/main" val="365131579"/>
                  </a:ext>
                </a:extLst>
              </a:tr>
              <a:tr h="364812">
                <a:tc>
                  <a:txBody>
                    <a:bodyPr/>
                    <a:lstStyle/>
                    <a:p>
                      <a:pPr algn="ctr"/>
                      <a:r>
                        <a:rPr lang="en-US" dirty="0"/>
                        <a:t>2015</a:t>
                      </a:r>
                    </a:p>
                  </a:txBody>
                  <a:tcPr anchor="ctr"/>
                </a:tc>
                <a:tc>
                  <a:txBody>
                    <a:bodyPr/>
                    <a:lstStyle/>
                    <a:p>
                      <a:pPr algn="ctr"/>
                      <a:r>
                        <a:rPr lang="en-US" dirty="0"/>
                        <a:t>$2,367,202</a:t>
                      </a:r>
                    </a:p>
                  </a:txBody>
                  <a:tcPr anchor="ctr"/>
                </a:tc>
                <a:tc>
                  <a:txBody>
                    <a:bodyPr/>
                    <a:lstStyle/>
                    <a:p>
                      <a:pPr algn="ctr"/>
                      <a:r>
                        <a:rPr lang="en-US" dirty="0"/>
                        <a:t>$2,111,097</a:t>
                      </a:r>
                    </a:p>
                  </a:txBody>
                  <a:tcPr anchor="ctr"/>
                </a:tc>
                <a:tc>
                  <a:txBody>
                    <a:bodyPr/>
                    <a:lstStyle/>
                    <a:p>
                      <a:pPr algn="ctr"/>
                      <a:r>
                        <a:rPr lang="en-US" dirty="0"/>
                        <a:t>110.72</a:t>
                      </a:r>
                    </a:p>
                  </a:txBody>
                  <a:tcPr anchor="ctr"/>
                </a:tc>
                <a:extLst>
                  <a:ext uri="{0D108BD9-81ED-4DB2-BD59-A6C34878D82A}">
                    <a16:rowId xmlns:a16="http://schemas.microsoft.com/office/drawing/2014/main" val="4262765716"/>
                  </a:ext>
                </a:extLst>
              </a:tr>
              <a:tr h="364812">
                <a:tc>
                  <a:txBody>
                    <a:bodyPr/>
                    <a:lstStyle/>
                    <a:p>
                      <a:pPr algn="ctr"/>
                      <a:r>
                        <a:rPr lang="en-US" dirty="0"/>
                        <a:t>2016</a:t>
                      </a:r>
                    </a:p>
                  </a:txBody>
                  <a:tcPr anchor="ctr"/>
                </a:tc>
                <a:tc>
                  <a:txBody>
                    <a:bodyPr/>
                    <a:lstStyle/>
                    <a:p>
                      <a:pPr algn="ctr"/>
                      <a:r>
                        <a:rPr lang="en-US" dirty="0"/>
                        <a:t>$2,554,639</a:t>
                      </a:r>
                    </a:p>
                  </a:txBody>
                  <a:tcPr anchor="ctr"/>
                </a:tc>
                <a:tc>
                  <a:txBody>
                    <a:bodyPr/>
                    <a:lstStyle/>
                    <a:p>
                      <a:pPr algn="ctr"/>
                      <a:r>
                        <a:rPr lang="en-US" dirty="0"/>
                        <a:t>$2,406,189</a:t>
                      </a:r>
                    </a:p>
                  </a:txBody>
                  <a:tcPr anchor="ctr"/>
                </a:tc>
                <a:tc>
                  <a:txBody>
                    <a:bodyPr/>
                    <a:lstStyle/>
                    <a:p>
                      <a:pPr algn="ctr"/>
                      <a:r>
                        <a:rPr lang="en-US" dirty="0"/>
                        <a:t>107.22</a:t>
                      </a:r>
                    </a:p>
                  </a:txBody>
                  <a:tcPr anchor="ctr"/>
                </a:tc>
                <a:extLst>
                  <a:ext uri="{0D108BD9-81ED-4DB2-BD59-A6C34878D82A}">
                    <a16:rowId xmlns:a16="http://schemas.microsoft.com/office/drawing/2014/main" val="2540353788"/>
                  </a:ext>
                </a:extLst>
              </a:tr>
              <a:tr h="364812">
                <a:tc>
                  <a:txBody>
                    <a:bodyPr/>
                    <a:lstStyle/>
                    <a:p>
                      <a:pPr algn="ctr"/>
                      <a:r>
                        <a:rPr lang="en-US" dirty="0"/>
                        <a:t>2017</a:t>
                      </a:r>
                    </a:p>
                  </a:txBody>
                  <a:tcPr anchor="ctr"/>
                </a:tc>
                <a:tc>
                  <a:txBody>
                    <a:bodyPr/>
                    <a:lstStyle/>
                    <a:p>
                      <a:pPr algn="ctr"/>
                      <a:r>
                        <a:rPr lang="en-US" dirty="0"/>
                        <a:t>$2,520,466</a:t>
                      </a:r>
                    </a:p>
                  </a:txBody>
                  <a:tcPr anchor="ctr"/>
                </a:tc>
                <a:tc>
                  <a:txBody>
                    <a:bodyPr/>
                    <a:lstStyle/>
                    <a:p>
                      <a:pPr algn="ctr"/>
                      <a:r>
                        <a:rPr lang="en-US" dirty="0"/>
                        <a:t>$2,199,864</a:t>
                      </a:r>
                    </a:p>
                  </a:txBody>
                  <a:tcPr anchor="ctr"/>
                </a:tc>
                <a:tc>
                  <a:txBody>
                    <a:bodyPr/>
                    <a:lstStyle/>
                    <a:p>
                      <a:pPr algn="ctr"/>
                      <a:r>
                        <a:rPr lang="en-US" dirty="0"/>
                        <a:t>97.77</a:t>
                      </a:r>
                    </a:p>
                  </a:txBody>
                  <a:tcPr anchor="ctr"/>
                </a:tc>
                <a:extLst>
                  <a:ext uri="{0D108BD9-81ED-4DB2-BD59-A6C34878D82A}">
                    <a16:rowId xmlns:a16="http://schemas.microsoft.com/office/drawing/2014/main" val="1441438828"/>
                  </a:ext>
                </a:extLst>
              </a:tr>
              <a:tr h="364812">
                <a:tc>
                  <a:txBody>
                    <a:bodyPr/>
                    <a:lstStyle/>
                    <a:p>
                      <a:pPr algn="ctr"/>
                      <a:r>
                        <a:rPr lang="en-US" dirty="0"/>
                        <a:t>2018</a:t>
                      </a:r>
                    </a:p>
                  </a:txBody>
                  <a:tcPr anchor="ctr"/>
                </a:tc>
                <a:tc>
                  <a:txBody>
                    <a:bodyPr/>
                    <a:lstStyle/>
                    <a:p>
                      <a:pPr algn="ctr"/>
                      <a:r>
                        <a:rPr lang="en-US" dirty="0"/>
                        <a:t>$2,901,053</a:t>
                      </a:r>
                    </a:p>
                  </a:txBody>
                  <a:tcPr anchor="ctr"/>
                </a:tc>
                <a:tc>
                  <a:txBody>
                    <a:bodyPr/>
                    <a:lstStyle/>
                    <a:p>
                      <a:pPr algn="ctr"/>
                      <a:r>
                        <a:rPr lang="en-US" dirty="0"/>
                        <a:t>$2,735,294</a:t>
                      </a:r>
                    </a:p>
                  </a:txBody>
                  <a:tcPr anchor="ctr"/>
                </a:tc>
                <a:tc>
                  <a:txBody>
                    <a:bodyPr/>
                    <a:lstStyle/>
                    <a:p>
                      <a:pPr algn="ctr"/>
                      <a:r>
                        <a:rPr lang="en-US" dirty="0"/>
                        <a:t>110.57</a:t>
                      </a:r>
                    </a:p>
                  </a:txBody>
                  <a:tcPr anchor="ctr"/>
                </a:tc>
                <a:extLst>
                  <a:ext uri="{0D108BD9-81ED-4DB2-BD59-A6C34878D82A}">
                    <a16:rowId xmlns:a16="http://schemas.microsoft.com/office/drawing/2014/main" val="318670715"/>
                  </a:ext>
                </a:extLst>
              </a:tr>
              <a:tr h="364812">
                <a:tc>
                  <a:txBody>
                    <a:bodyPr/>
                    <a:lstStyle/>
                    <a:p>
                      <a:pPr algn="ctr"/>
                      <a:r>
                        <a:rPr lang="en-US" dirty="0"/>
                        <a:t>2019 </a:t>
                      </a:r>
                    </a:p>
                  </a:txBody>
                  <a:tcPr anchor="ctr"/>
                </a:tc>
                <a:tc>
                  <a:txBody>
                    <a:bodyPr/>
                    <a:lstStyle/>
                    <a:p>
                      <a:pPr algn="ctr"/>
                      <a:r>
                        <a:rPr lang="en-US" dirty="0"/>
                        <a:t>3,192,944</a:t>
                      </a:r>
                    </a:p>
                  </a:txBody>
                  <a:tcPr anchor="ctr"/>
                </a:tc>
                <a:tc>
                  <a:txBody>
                    <a:bodyPr/>
                    <a:lstStyle/>
                    <a:p>
                      <a:pPr algn="ctr"/>
                      <a:r>
                        <a:rPr lang="en-US" dirty="0"/>
                        <a:t>$3,046,057</a:t>
                      </a:r>
                    </a:p>
                  </a:txBody>
                  <a:tcPr anchor="ctr"/>
                </a:tc>
                <a:tc>
                  <a:txBody>
                    <a:bodyPr/>
                    <a:lstStyle/>
                    <a:p>
                      <a:pPr algn="ctr"/>
                      <a:r>
                        <a:rPr lang="en-US" dirty="0"/>
                        <a:t>123.67</a:t>
                      </a:r>
                    </a:p>
                  </a:txBody>
                  <a:tcPr anchor="ctr"/>
                </a:tc>
                <a:extLst>
                  <a:ext uri="{0D108BD9-81ED-4DB2-BD59-A6C34878D82A}">
                    <a16:rowId xmlns:a16="http://schemas.microsoft.com/office/drawing/2014/main" val="1459516728"/>
                  </a:ext>
                </a:extLst>
              </a:tr>
              <a:tr h="364812">
                <a:tc>
                  <a:txBody>
                    <a:bodyPr/>
                    <a:lstStyle/>
                    <a:p>
                      <a:pPr algn="ctr"/>
                      <a:r>
                        <a:rPr lang="en-US" dirty="0"/>
                        <a:t>2020</a:t>
                      </a:r>
                    </a:p>
                  </a:txBody>
                  <a:tcPr anchor="ctr"/>
                </a:tc>
                <a:tc>
                  <a:txBody>
                    <a:bodyPr/>
                    <a:lstStyle/>
                    <a:p>
                      <a:pPr algn="ctr"/>
                      <a:r>
                        <a:rPr lang="en-US" dirty="0"/>
                        <a:t>$3,702,072</a:t>
                      </a:r>
                    </a:p>
                  </a:txBody>
                  <a:tcPr anchor="ctr"/>
                </a:tc>
                <a:tc>
                  <a:txBody>
                    <a:bodyPr/>
                    <a:lstStyle/>
                    <a:p>
                      <a:pPr algn="ctr"/>
                      <a:r>
                        <a:rPr lang="en-US" dirty="0"/>
                        <a:t>$3,020,048</a:t>
                      </a:r>
                    </a:p>
                  </a:txBody>
                  <a:tcPr anchor="ctr"/>
                </a:tc>
                <a:tc>
                  <a:txBody>
                    <a:bodyPr/>
                    <a:lstStyle/>
                    <a:p>
                      <a:pPr algn="ctr"/>
                      <a:r>
                        <a:rPr lang="en-US" dirty="0"/>
                        <a:t>134.51</a:t>
                      </a:r>
                    </a:p>
                  </a:txBody>
                  <a:tcPr anchor="ctr"/>
                </a:tc>
                <a:extLst>
                  <a:ext uri="{0D108BD9-81ED-4DB2-BD59-A6C34878D82A}">
                    <a16:rowId xmlns:a16="http://schemas.microsoft.com/office/drawing/2014/main" val="1589448662"/>
                  </a:ext>
                </a:extLst>
              </a:tr>
              <a:tr h="364812">
                <a:tc>
                  <a:txBody>
                    <a:bodyPr/>
                    <a:lstStyle/>
                    <a:p>
                      <a:pPr algn="ctr"/>
                      <a:r>
                        <a:rPr lang="en-US" dirty="0"/>
                        <a:t>2021</a:t>
                      </a:r>
                    </a:p>
                  </a:txBody>
                  <a:tcPr anchor="ctr"/>
                </a:tc>
                <a:tc>
                  <a:txBody>
                    <a:bodyPr/>
                    <a:lstStyle/>
                    <a:p>
                      <a:pPr algn="ctr"/>
                      <a:r>
                        <a:rPr lang="en-US" dirty="0"/>
                        <a:t>$3,779,119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$3,284,723</a:t>
                      </a:r>
                    </a:p>
                  </a:txBody>
                  <a:tcPr anchor="ctr"/>
                </a:tc>
                <a:tc>
                  <a:txBody>
                    <a:bodyPr/>
                    <a:lstStyle/>
                    <a:p>
                      <a:pPr algn="ctr"/>
                      <a:r>
                        <a:rPr lang="en-US" dirty="0"/>
                        <a:t>138.62</a:t>
                      </a:r>
                    </a:p>
                  </a:txBody>
                  <a:tcPr anchor="ctr"/>
                </a:tc>
                <a:extLst>
                  <a:ext uri="{0D108BD9-81ED-4DB2-BD59-A6C34878D82A}">
                    <a16:rowId xmlns:a16="http://schemas.microsoft.com/office/drawing/2014/main" val="945053199"/>
                  </a:ext>
                </a:extLst>
              </a:tr>
              <a:tr h="364812">
                <a:tc>
                  <a:txBody>
                    <a:bodyPr/>
                    <a:lstStyle/>
                    <a:p>
                      <a:pPr algn="ctr"/>
                      <a:r>
                        <a:rPr lang="en-US" dirty="0"/>
                        <a:t>2022</a:t>
                      </a:r>
                    </a:p>
                  </a:txBody>
                  <a:tcPr anchor="ctr"/>
                </a:tc>
                <a:tc>
                  <a:txBody>
                    <a:bodyPr/>
                    <a:lstStyle/>
                    <a:p>
                      <a:pPr algn="ctr"/>
                      <a:r>
                        <a:rPr lang="en-US" dirty="0"/>
                        <a:t>$4,445,900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$3,994,399</a:t>
                      </a:r>
                    </a:p>
                  </a:txBody>
                  <a:tcPr anchor="ctr"/>
                </a:tc>
                <a:tc>
                  <a:txBody>
                    <a:bodyPr/>
                    <a:lstStyle/>
                    <a:p>
                      <a:pPr algn="ctr"/>
                      <a:r>
                        <a:rPr lang="en-US" dirty="0"/>
                        <a:t>168.74</a:t>
                      </a:r>
                    </a:p>
                  </a:txBody>
                  <a:tcPr anchor="ctr"/>
                </a:tc>
                <a:extLst>
                  <a:ext uri="{0D108BD9-81ED-4DB2-BD59-A6C34878D82A}">
                    <a16:rowId xmlns:a16="http://schemas.microsoft.com/office/drawing/2014/main" val="4274079516"/>
                  </a:ext>
                </a:extLst>
              </a:tr>
            </a:tbl>
          </a:graphicData>
        </a:graphic>
      </p:graphicFrame>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514953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Taxes &amp; Fees</a:t>
            </a: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54123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286" y="278674"/>
            <a:ext cx="10664226" cy="814111"/>
          </a:xfrm>
        </p:spPr>
        <p:txBody>
          <a:bodyPr/>
          <a:lstStyle/>
          <a:p>
            <a:r>
              <a:rPr lang="en-US" dirty="0"/>
              <a:t>Property Tax</a:t>
            </a:r>
          </a:p>
        </p:txBody>
      </p:sp>
      <p:sp>
        <p:nvSpPr>
          <p:cNvPr id="3" name="Content Placeholder 2"/>
          <p:cNvSpPr>
            <a:spLocks noGrp="1"/>
          </p:cNvSpPr>
          <p:nvPr>
            <p:ph idx="1"/>
          </p:nvPr>
        </p:nvSpPr>
        <p:spPr>
          <a:xfrm>
            <a:off x="174171" y="1204686"/>
            <a:ext cx="10780341" cy="5287554"/>
          </a:xfrm>
        </p:spPr>
        <p:txBody>
          <a:bodyPr>
            <a:normAutofit fontScale="92500" lnSpcReduction="10000"/>
          </a:bodyPr>
          <a:lstStyle/>
          <a:p>
            <a:r>
              <a:rPr lang="en-US" sz="2400" b="1" dirty="0"/>
              <a:t>The proposed FY23-24 Budget is based upon a property tax rate of $0.40 per $100 assessed value</a:t>
            </a:r>
          </a:p>
          <a:p>
            <a:pPr lvl="1"/>
            <a:r>
              <a:rPr lang="en-US" sz="2200" dirty="0"/>
              <a:t>Tax Rate is Lowest Municipal Rate in Haywood County</a:t>
            </a:r>
          </a:p>
          <a:p>
            <a:pPr lvl="2"/>
            <a:r>
              <a:rPr lang="en-US" sz="2000" dirty="0"/>
              <a:t>Canton Proposed (Current) = $0.53 ($0.53)</a:t>
            </a:r>
          </a:p>
          <a:p>
            <a:pPr lvl="2"/>
            <a:r>
              <a:rPr lang="en-US" sz="2000" dirty="0"/>
              <a:t>Clyde Proposed (Current) = $0.43 ($0.43)</a:t>
            </a:r>
          </a:p>
          <a:p>
            <a:pPr lvl="2"/>
            <a:r>
              <a:rPr lang="en-US" sz="2000" dirty="0"/>
              <a:t>Waynesville Proposed (Current) = $0.46 ($0.46)</a:t>
            </a:r>
          </a:p>
          <a:p>
            <a:r>
              <a:rPr lang="en-US" sz="2400" dirty="0"/>
              <a:t>Property Tax is the largest source of revenue for the Town and is based upon real property assessments performed by Haywood County</a:t>
            </a:r>
          </a:p>
          <a:p>
            <a:r>
              <a:rPr lang="en-US" sz="2400" dirty="0"/>
              <a:t>Town’s Total Tax Value is $509,781,140</a:t>
            </a:r>
          </a:p>
          <a:p>
            <a:pPr lvl="1"/>
            <a:r>
              <a:rPr lang="en-US" sz="2000" dirty="0"/>
              <a:t>2.3% increase from Town’s Total Tax Value in FY22-23</a:t>
            </a:r>
          </a:p>
          <a:p>
            <a:r>
              <a:rPr lang="en-US" sz="2400" dirty="0"/>
              <a:t>Fundamentally each $0.01 of the tax rate equals $48,939</a:t>
            </a:r>
          </a:p>
          <a:p>
            <a:pPr lvl="1"/>
            <a:r>
              <a:rPr lang="en-US" sz="2000" dirty="0"/>
              <a:t>That is an increase of $.26% in “penny value”  from previous year</a:t>
            </a:r>
          </a:p>
          <a:p>
            <a:r>
              <a:rPr lang="en-US" sz="2400" b="1" dirty="0"/>
              <a:t>Based upon a 96% collection rate, property tax revenue is expected to be $1,957,560</a:t>
            </a:r>
          </a:p>
          <a:p>
            <a:endParaRPr lang="en-US" dirty="0"/>
          </a:p>
        </p:txBody>
      </p:sp>
      <p:pic>
        <p:nvPicPr>
          <p:cNvPr id="4"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7493" y="5513493"/>
            <a:ext cx="1344507" cy="1344507"/>
          </a:xfrm>
          <a:prstGeom prst="rect">
            <a:avLst/>
          </a:prstGeom>
        </p:spPr>
      </p:pic>
    </p:spTree>
    <p:extLst>
      <p:ext uri="{BB962C8B-B14F-4D97-AF65-F5344CB8AC3E}">
        <p14:creationId xmlns:p14="http://schemas.microsoft.com/office/powerpoint/2010/main" val="1885140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332BA-7AD8-1C48-AD72-8F6310074705}"/>
              </a:ext>
            </a:extLst>
          </p:cNvPr>
          <p:cNvSpPr>
            <a:spLocks noGrp="1"/>
          </p:cNvSpPr>
          <p:nvPr>
            <p:ph type="title"/>
          </p:nvPr>
        </p:nvSpPr>
        <p:spPr>
          <a:xfrm>
            <a:off x="337930" y="0"/>
            <a:ext cx="10296940" cy="824753"/>
          </a:xfrm>
        </p:spPr>
        <p:txBody>
          <a:bodyPr/>
          <a:lstStyle/>
          <a:p>
            <a:r>
              <a:rPr lang="en-US" dirty="0"/>
              <a:t>Tax Collection Rate By Budget Year</a:t>
            </a:r>
          </a:p>
        </p:txBody>
      </p:sp>
      <p:graphicFrame>
        <p:nvGraphicFramePr>
          <p:cNvPr id="4" name="Content Placeholder 3">
            <a:extLst>
              <a:ext uri="{FF2B5EF4-FFF2-40B4-BE49-F238E27FC236}">
                <a16:creationId xmlns:a16="http://schemas.microsoft.com/office/drawing/2014/main" id="{11DF4ED4-E08E-1743-9370-5ABB428767F9}"/>
              </a:ext>
            </a:extLst>
          </p:cNvPr>
          <p:cNvGraphicFramePr>
            <a:graphicFrameLocks noGrp="1"/>
          </p:cNvGraphicFramePr>
          <p:nvPr>
            <p:ph idx="1"/>
            <p:extLst>
              <p:ext uri="{D42A27DB-BD31-4B8C-83A1-F6EECF244321}">
                <p14:modId xmlns:p14="http://schemas.microsoft.com/office/powerpoint/2010/main" val="3702068014"/>
              </p:ext>
            </p:extLst>
          </p:nvPr>
        </p:nvGraphicFramePr>
        <p:xfrm>
          <a:off x="337930" y="1053548"/>
          <a:ext cx="10616581" cy="56653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7129347"/>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View</Template>
  <TotalTime>11148</TotalTime>
  <Words>4464</Words>
  <Application>Microsoft Office PowerPoint</Application>
  <PresentationFormat>Widescreen</PresentationFormat>
  <Paragraphs>802</Paragraphs>
  <Slides>57</Slides>
  <Notes>57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.Apple Color Emoji UI</vt:lpstr>
      <vt:lpstr>Arial</vt:lpstr>
      <vt:lpstr>Calibri</vt:lpstr>
      <vt:lpstr>Century Schoolbook</vt:lpstr>
      <vt:lpstr>Wingdings 2</vt:lpstr>
      <vt:lpstr>View</vt:lpstr>
      <vt:lpstr>Town of Maggie Valley FY 2023-2024 Proposed Budget </vt:lpstr>
      <vt:lpstr>Outline </vt:lpstr>
      <vt:lpstr>Budget Summary: Quick Facts </vt:lpstr>
      <vt:lpstr>Quick View: Fund Totals</vt:lpstr>
      <vt:lpstr>Fund Balance</vt:lpstr>
      <vt:lpstr>Fund Balance Snap Shot </vt:lpstr>
      <vt:lpstr>Taxes &amp; Fees</vt:lpstr>
      <vt:lpstr>Property Tax</vt:lpstr>
      <vt:lpstr>Tax Collection Rate By Budget Year</vt:lpstr>
      <vt:lpstr>Property Tax Revenues By Rate </vt:lpstr>
      <vt:lpstr>Sales Tax </vt:lpstr>
      <vt:lpstr>Sales Tax Revenues: FY 08- FY23</vt:lpstr>
      <vt:lpstr>Fees</vt:lpstr>
      <vt:lpstr>Personnel </vt:lpstr>
      <vt:lpstr>Salary &amp; Wages </vt:lpstr>
      <vt:lpstr>Health Insurance</vt:lpstr>
      <vt:lpstr>FY 23-24 Work Force Composition</vt:lpstr>
      <vt:lpstr>Major Projects </vt:lpstr>
      <vt:lpstr>Winter Woods Storage Facility</vt:lpstr>
      <vt:lpstr>Soco Road Improvement Project</vt:lpstr>
      <vt:lpstr>Beyond the Horizon</vt:lpstr>
      <vt:lpstr>American Recovery Plan Act of 2021</vt:lpstr>
      <vt:lpstr>Town Outdoor Recreation Spaces</vt:lpstr>
      <vt:lpstr>Fund Balance </vt:lpstr>
      <vt:lpstr>Department Review</vt:lpstr>
      <vt:lpstr>General Fund Summary FY23-24</vt:lpstr>
      <vt:lpstr>General Fund Comparison: FY23-24 &amp; FY22-23</vt:lpstr>
      <vt:lpstr>Administration</vt:lpstr>
      <vt:lpstr>Public Works </vt:lpstr>
      <vt:lpstr>Police Department</vt:lpstr>
      <vt:lpstr>Festival Grounds</vt:lpstr>
      <vt:lpstr>Board of Aldermen </vt:lpstr>
      <vt:lpstr>Parks </vt:lpstr>
      <vt:lpstr>Debt Service </vt:lpstr>
      <vt:lpstr>Powell Bill </vt:lpstr>
      <vt:lpstr>Soco Road Capital Fund</vt:lpstr>
      <vt:lpstr>Contingency</vt:lpstr>
      <vt:lpstr>FY22-23 Budget Visuals</vt:lpstr>
      <vt:lpstr>How your tax dollars are spent FY23-24</vt:lpstr>
      <vt:lpstr>Expenditure By Department FY23-24 (In Thousands)</vt:lpstr>
      <vt:lpstr>What is a Penny on Tax Rate Worth? FY23-24</vt:lpstr>
      <vt:lpstr>Sewer Fund</vt:lpstr>
      <vt:lpstr>Sewer Fund Summary FY23-24</vt:lpstr>
      <vt:lpstr>Sewer Fund Comparison:  FY23-24 &amp; FY22-23</vt:lpstr>
      <vt:lpstr>Appropriated Fund Balance</vt:lpstr>
      <vt:lpstr>Sewer Fund:  Unrestricted Net Assets-  Retained Earnings</vt:lpstr>
      <vt:lpstr>Sewer Fund</vt:lpstr>
      <vt:lpstr>Proposed Sewer Rate Matrix  FY 21-26</vt:lpstr>
      <vt:lpstr>Proposed Sewer Rate Matrix  FY 21-26</vt:lpstr>
      <vt:lpstr>Proposed Sewer Rate Matrix : FY23-24</vt:lpstr>
      <vt:lpstr>Proposed Sewer Rate Matrix : FY 21-26</vt:lpstr>
      <vt:lpstr>Leachate Agreement</vt:lpstr>
      <vt:lpstr>Sewer Fund: Expenditures </vt:lpstr>
      <vt:lpstr>Sewer Fund</vt:lpstr>
      <vt:lpstr>Questions – Comments </vt:lpstr>
      <vt:lpstr>FY 23-24 Budget Calendar</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Town of Maggie Valley</dc:title>
  <dc:creator>Nathan Clark</dc:creator>
  <cp:lastModifiedBy>Vickie Best</cp:lastModifiedBy>
  <cp:revision>251</cp:revision>
  <cp:lastPrinted>2023-05-23T13:40:12Z</cp:lastPrinted>
  <dcterms:created xsi:type="dcterms:W3CDTF">2017-05-15T01:23:46Z</dcterms:created>
  <dcterms:modified xsi:type="dcterms:W3CDTF">2023-05-24T12:42:56Z</dcterms:modified>
</cp:coreProperties>
</file>